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22" r:id="rId2"/>
    <p:sldId id="323" r:id="rId3"/>
    <p:sldId id="318" r:id="rId4"/>
    <p:sldId id="312" r:id="rId5"/>
    <p:sldId id="320" r:id="rId6"/>
    <p:sldId id="317" r:id="rId7"/>
    <p:sldId id="316" r:id="rId8"/>
    <p:sldId id="315" r:id="rId9"/>
    <p:sldId id="301" r:id="rId10"/>
    <p:sldId id="295" r:id="rId11"/>
    <p:sldId id="296" r:id="rId12"/>
    <p:sldId id="293" r:id="rId13"/>
    <p:sldId id="311" r:id="rId14"/>
    <p:sldId id="302" r:id="rId15"/>
    <p:sldId id="303" r:id="rId16"/>
    <p:sldId id="297" r:id="rId17"/>
    <p:sldId id="299" r:id="rId18"/>
    <p:sldId id="304" r:id="rId19"/>
    <p:sldId id="305" r:id="rId20"/>
    <p:sldId id="306" r:id="rId21"/>
    <p:sldId id="307" r:id="rId22"/>
    <p:sldId id="308" r:id="rId23"/>
    <p:sldId id="309" r:id="rId24"/>
    <p:sldId id="325" r:id="rId25"/>
    <p:sldId id="31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80" d="100"/>
          <a:sy n="80" d="100"/>
        </p:scale>
        <p:origin x="490" y="6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05D76-710C-494E-8713-BC1DD40025A1}" type="datetimeFigureOut">
              <a:rPr lang="en-US" smtClean="0"/>
              <a:t>10/7/2015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52773-8162-4E78-9A3C-0546673DC1E7}" type="slidenum">
              <a:rPr lang="en-US" smtClean="0"/>
              <a:t>‹#›</a:t>
            </a:fld>
            <a:endParaRPr lang="en-US" dirty="0"/>
          </a:p>
        </p:txBody>
      </p:sp>
    </p:spTree>
    <p:extLst>
      <p:ext uri="{BB962C8B-B14F-4D97-AF65-F5344CB8AC3E}">
        <p14:creationId xmlns:p14="http://schemas.microsoft.com/office/powerpoint/2010/main" val="1073757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B2108B2-AB57-4787-934F-0465C9C3684B}" type="slidenum">
              <a:rPr lang="en-GB" altLang="en-US">
                <a:solidFill>
                  <a:prstClr val="black"/>
                </a:solidFill>
              </a:rPr>
              <a:pPr>
                <a:defRPr/>
              </a:pPr>
              <a:t>11</a:t>
            </a:fld>
            <a:endParaRPr lang="en-GB" altLang="en-US" dirty="0">
              <a:solidFill>
                <a:prstClr val="black"/>
              </a:solidFill>
            </a:endParaRPr>
          </a:p>
        </p:txBody>
      </p:sp>
    </p:spTree>
    <p:extLst>
      <p:ext uri="{BB962C8B-B14F-4D97-AF65-F5344CB8AC3E}">
        <p14:creationId xmlns:p14="http://schemas.microsoft.com/office/powerpoint/2010/main" val="325732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AA56EA-5A94-4F19-B5CD-EFAFB0F6CC69}" type="slidenum">
              <a:rPr lang="en-US">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53419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078442" y="1449147"/>
            <a:ext cx="10035117"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78442" y="5280847"/>
            <a:ext cx="10035117"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349BE43A-C0D3-4075-8835-0B125DE6670A}" type="datetimeFigureOut">
              <a:rPr lang="en-GB" smtClean="0">
                <a:solidFill>
                  <a:prstClr val="white"/>
                </a:solidFill>
              </a:rPr>
              <a:pPr>
                <a:defRPr/>
              </a:pPr>
              <a:t>07/10/2015</a:t>
            </a:fld>
            <a:endParaRPr lang="en-GB" dirty="0">
              <a:solidFill>
                <a:prstClr val="white"/>
              </a:solidFill>
            </a:endParaRPr>
          </a:p>
        </p:txBody>
      </p:sp>
      <p:sp>
        <p:nvSpPr>
          <p:cNvPr id="5" name="Footer Placeholder 4"/>
          <p:cNvSpPr>
            <a:spLocks noGrp="1"/>
          </p:cNvSpPr>
          <p:nvPr>
            <p:ph type="ftr" sz="quarter" idx="11"/>
          </p:nvPr>
        </p:nvSpPr>
        <p:spPr/>
        <p:txBody>
          <a:bodyPr/>
          <a:lstStyle/>
          <a:p>
            <a:pPr>
              <a:defRPr/>
            </a:pPr>
            <a:endParaRPr lang="en-GB" dirty="0">
              <a:solidFill>
                <a:prstClr val="white"/>
              </a:solidFill>
            </a:endParaRPr>
          </a:p>
        </p:txBody>
      </p:sp>
      <p:sp>
        <p:nvSpPr>
          <p:cNvPr id="6" name="Slide Number Placeholder 5"/>
          <p:cNvSpPr>
            <a:spLocks noGrp="1"/>
          </p:cNvSpPr>
          <p:nvPr>
            <p:ph type="sldNum" sz="quarter" idx="12"/>
          </p:nvPr>
        </p:nvSpPr>
        <p:spPr/>
        <p:txBody>
          <a:bodyPr/>
          <a:lstStyle/>
          <a:p>
            <a:pPr>
              <a:defRPr/>
            </a:pPr>
            <a:fld id="{D986E840-96B9-4253-B50E-05F85B93DB98}"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309679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3151" y="4800600"/>
            <a:ext cx="10035116"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smtClean="0"/>
              <a:t>Click icon to add picture</a:t>
            </a:r>
            <a:endParaRPr lang="en-US" dirty="0"/>
          </a:p>
        </p:txBody>
      </p:sp>
      <p:sp>
        <p:nvSpPr>
          <p:cNvPr id="4" name="Text Placeholder 3"/>
          <p:cNvSpPr>
            <a:spLocks noGrp="1"/>
          </p:cNvSpPr>
          <p:nvPr>
            <p:ph type="body" sz="half" idx="2"/>
          </p:nvPr>
        </p:nvSpPr>
        <p:spPr>
          <a:xfrm>
            <a:off x="1073151" y="5367338"/>
            <a:ext cx="1003511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EBCD89E-8FF1-4949-A52D-D1346F9921D2}" type="datetimeFigureOut">
              <a:rPr lang="en-GB" smtClean="0">
                <a:solidFill>
                  <a:prstClr val="white"/>
                </a:solidFill>
              </a:rPr>
              <a:pPr>
                <a:defRPr/>
              </a:pPr>
              <a:t>07/10/2015</a:t>
            </a:fld>
            <a:endParaRPr lang="en-GB" dirty="0">
              <a:solidFill>
                <a:prstClr val="white"/>
              </a:solidFill>
            </a:endParaRPr>
          </a:p>
        </p:txBody>
      </p:sp>
      <p:sp>
        <p:nvSpPr>
          <p:cNvPr id="6" name="Footer Placeholder 5"/>
          <p:cNvSpPr>
            <a:spLocks noGrp="1"/>
          </p:cNvSpPr>
          <p:nvPr>
            <p:ph type="ftr" sz="quarter" idx="11"/>
          </p:nvPr>
        </p:nvSpPr>
        <p:spPr/>
        <p:txBody>
          <a:bodyPr/>
          <a:lstStyle/>
          <a:p>
            <a:pPr>
              <a:defRPr/>
            </a:pPr>
            <a:endParaRPr lang="en-GB" dirty="0">
              <a:solidFill>
                <a:prstClr val="white"/>
              </a:solidFill>
            </a:endParaRPr>
          </a:p>
        </p:txBody>
      </p:sp>
      <p:sp>
        <p:nvSpPr>
          <p:cNvPr id="7" name="Slide Number Placeholder 6"/>
          <p:cNvSpPr>
            <a:spLocks noGrp="1"/>
          </p:cNvSpPr>
          <p:nvPr>
            <p:ph type="sldNum" sz="quarter" idx="12"/>
          </p:nvPr>
        </p:nvSpPr>
        <p:spPr/>
        <p:txBody>
          <a:bodyPr/>
          <a:lstStyle/>
          <a:p>
            <a:pPr>
              <a:defRPr/>
            </a:pPr>
            <a:fld id="{08E7B425-6161-443B-8614-1B49A8F8BDB7}"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2082801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46809" y="1338479"/>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097" y="1495525"/>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68302" y="4700703"/>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198512" y="1338479"/>
            <a:ext cx="4403088"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EBCD89E-8FF1-4949-A52D-D1346F9921D2}" type="datetimeFigureOut">
              <a:rPr lang="en-GB" smtClean="0">
                <a:solidFill>
                  <a:prstClr val="white"/>
                </a:solidFill>
              </a:rPr>
              <a:pPr>
                <a:defRPr/>
              </a:pPr>
              <a:t>07/10/2015</a:t>
            </a:fld>
            <a:endParaRPr lang="en-GB" dirty="0">
              <a:solidFill>
                <a:prstClr val="white"/>
              </a:solidFill>
            </a:endParaRPr>
          </a:p>
        </p:txBody>
      </p:sp>
      <p:sp>
        <p:nvSpPr>
          <p:cNvPr id="5" name="Footer Placeholder 4"/>
          <p:cNvSpPr>
            <a:spLocks noGrp="1"/>
          </p:cNvSpPr>
          <p:nvPr>
            <p:ph type="ftr" sz="quarter" idx="11"/>
          </p:nvPr>
        </p:nvSpPr>
        <p:spPr/>
        <p:txBody>
          <a:bodyPr/>
          <a:lstStyle/>
          <a:p>
            <a:pPr>
              <a:defRPr/>
            </a:pPr>
            <a:endParaRPr lang="en-GB" dirty="0">
              <a:solidFill>
                <a:prstClr val="white"/>
              </a:solidFill>
            </a:endParaRPr>
          </a:p>
        </p:txBody>
      </p:sp>
      <p:sp>
        <p:nvSpPr>
          <p:cNvPr id="6" name="Slide Number Placeholder 5"/>
          <p:cNvSpPr>
            <a:spLocks noGrp="1"/>
          </p:cNvSpPr>
          <p:nvPr>
            <p:ph type="sldNum" sz="quarter" idx="12"/>
          </p:nvPr>
        </p:nvSpPr>
        <p:spPr/>
        <p:txBody>
          <a:bodyPr/>
          <a:lstStyle/>
          <a:p>
            <a:pPr>
              <a:defRPr/>
            </a:pPr>
            <a:fld id="{08E7B425-6161-443B-8614-1B49A8F8BDB7}"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1237650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5267" y="2286000"/>
            <a:ext cx="4895851"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pPr>
              <a:defRPr/>
            </a:pPr>
            <a:fld id="{6EBCD89E-8FF1-4949-A52D-D1346F9921D2}" type="datetimeFigureOut">
              <a:rPr lang="en-GB" smtClean="0">
                <a:solidFill>
                  <a:prstClr val="white"/>
                </a:solidFill>
              </a:rPr>
              <a:pPr>
                <a:defRPr/>
              </a:pPr>
              <a:t>07/10/2015</a:t>
            </a:fld>
            <a:endParaRPr lang="en-GB" dirty="0">
              <a:solidFill>
                <a:prstClr val="white"/>
              </a:solidFill>
            </a:endParaRPr>
          </a:p>
        </p:txBody>
      </p:sp>
      <p:sp>
        <p:nvSpPr>
          <p:cNvPr id="3" name="Footer Placeholder 2"/>
          <p:cNvSpPr>
            <a:spLocks noGrp="1"/>
          </p:cNvSpPr>
          <p:nvPr>
            <p:ph type="ftr" sz="quarter" idx="11"/>
          </p:nvPr>
        </p:nvSpPr>
        <p:spPr/>
        <p:txBody>
          <a:bodyPr/>
          <a:lstStyle/>
          <a:p>
            <a:pPr>
              <a:defRPr/>
            </a:pPr>
            <a:endParaRPr lang="en-GB" dirty="0">
              <a:solidFill>
                <a:prstClr val="white"/>
              </a:solidFill>
            </a:endParaRPr>
          </a:p>
        </p:txBody>
      </p:sp>
      <p:sp>
        <p:nvSpPr>
          <p:cNvPr id="4" name="Slide Number Placeholder 3"/>
          <p:cNvSpPr>
            <a:spLocks noGrp="1"/>
          </p:cNvSpPr>
          <p:nvPr>
            <p:ph type="sldNum" sz="quarter" idx="12"/>
          </p:nvPr>
        </p:nvSpPr>
        <p:spPr/>
        <p:txBody>
          <a:bodyPr/>
          <a:lstStyle/>
          <a:p>
            <a:pPr>
              <a:defRPr/>
            </a:pPr>
            <a:fld id="{08E7B425-6161-443B-8614-1B49A8F8BDB7}"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2609498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C86EA74-2B13-4390-AA1F-D86F5B848C39}" type="datetimeFigureOut">
              <a:rPr lang="en-GB" smtClean="0">
                <a:solidFill>
                  <a:prstClr val="white"/>
                </a:solidFill>
              </a:rPr>
              <a:pPr>
                <a:defRPr/>
              </a:pPr>
              <a:t>07/10/2015</a:t>
            </a:fld>
            <a:endParaRPr lang="en-GB" dirty="0">
              <a:solidFill>
                <a:prstClr val="white"/>
              </a:solidFill>
            </a:endParaRPr>
          </a:p>
        </p:txBody>
      </p:sp>
      <p:sp>
        <p:nvSpPr>
          <p:cNvPr id="5" name="Footer Placeholder 4"/>
          <p:cNvSpPr>
            <a:spLocks noGrp="1"/>
          </p:cNvSpPr>
          <p:nvPr>
            <p:ph type="ftr" sz="quarter" idx="11"/>
          </p:nvPr>
        </p:nvSpPr>
        <p:spPr/>
        <p:txBody>
          <a:bodyPr/>
          <a:lstStyle/>
          <a:p>
            <a:pPr>
              <a:defRPr/>
            </a:pPr>
            <a:endParaRPr lang="en-GB" dirty="0">
              <a:solidFill>
                <a:prstClr val="white"/>
              </a:solidFill>
            </a:endParaRPr>
          </a:p>
        </p:txBody>
      </p:sp>
      <p:sp>
        <p:nvSpPr>
          <p:cNvPr id="6" name="Slide Number Placeholder 5"/>
          <p:cNvSpPr>
            <a:spLocks noGrp="1"/>
          </p:cNvSpPr>
          <p:nvPr>
            <p:ph type="sldNum" sz="quarter" idx="12"/>
          </p:nvPr>
        </p:nvSpPr>
        <p:spPr/>
        <p:txBody>
          <a:bodyPr/>
          <a:lstStyle/>
          <a:p>
            <a:pPr>
              <a:defRPr/>
            </a:pPr>
            <a:fld id="{947653AF-8DE0-4356-A83C-1D028B6CF39E}"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1470432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6978651" y="0"/>
            <a:ext cx="5213349"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8183540" y="586171"/>
            <a:ext cx="2269067"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73150" y="446089"/>
            <a:ext cx="6596501"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A5A7E1B-F450-41B0-8679-D27A1766F7CD}" type="datetimeFigureOut">
              <a:rPr lang="en-GB" smtClean="0">
                <a:solidFill>
                  <a:prstClr val="white"/>
                </a:solidFill>
              </a:rPr>
              <a:pPr>
                <a:defRPr/>
              </a:pPr>
              <a:t>07/10/2015</a:t>
            </a:fld>
            <a:endParaRPr lang="en-GB" dirty="0">
              <a:solidFill>
                <a:prstClr val="white"/>
              </a:solidFill>
            </a:endParaRPr>
          </a:p>
        </p:txBody>
      </p:sp>
      <p:sp>
        <p:nvSpPr>
          <p:cNvPr id="5" name="Footer Placeholder 4"/>
          <p:cNvSpPr>
            <a:spLocks noGrp="1"/>
          </p:cNvSpPr>
          <p:nvPr>
            <p:ph type="ftr" sz="quarter" idx="11"/>
          </p:nvPr>
        </p:nvSpPr>
        <p:spPr/>
        <p:txBody>
          <a:bodyPr/>
          <a:lstStyle/>
          <a:p>
            <a:pPr>
              <a:defRPr/>
            </a:pPr>
            <a:endParaRPr lang="en-GB" dirty="0">
              <a:solidFill>
                <a:prstClr val="white"/>
              </a:solidFill>
            </a:endParaRPr>
          </a:p>
        </p:txBody>
      </p:sp>
      <p:sp>
        <p:nvSpPr>
          <p:cNvPr id="6" name="Slide Number Placeholder 5"/>
          <p:cNvSpPr>
            <a:spLocks noGrp="1"/>
          </p:cNvSpPr>
          <p:nvPr>
            <p:ph type="sldNum" sz="quarter" idx="12"/>
          </p:nvPr>
        </p:nvSpPr>
        <p:spPr/>
        <p:txBody>
          <a:bodyPr/>
          <a:lstStyle/>
          <a:p>
            <a:pPr>
              <a:defRPr/>
            </a:pPr>
            <a:fld id="{677B85EF-7856-4ABC-B81C-B02262A058BD}"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65692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144684"/>
            <a:ext cx="5157787" cy="647700"/>
          </a:xfrm>
          <a:solidFill>
            <a:srgbClr val="00A88D"/>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1792385"/>
            <a:ext cx="5157787" cy="43663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144686"/>
            <a:ext cx="5183188" cy="647699"/>
          </a:xfrm>
          <a:solidFill>
            <a:srgbClr val="9CB63C"/>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1792384"/>
            <a:ext cx="5183188" cy="43663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39014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144684"/>
            <a:ext cx="5157787" cy="647700"/>
          </a:xfrm>
          <a:solidFill>
            <a:srgbClr val="00A88D"/>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1792385"/>
            <a:ext cx="5157787" cy="43663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144686"/>
            <a:ext cx="5183188" cy="647699"/>
          </a:xfrm>
          <a:solidFill>
            <a:srgbClr val="9CB63C"/>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1792384"/>
            <a:ext cx="5183188" cy="43663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09656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4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144684"/>
            <a:ext cx="5157787" cy="647700"/>
          </a:xfrm>
          <a:solidFill>
            <a:srgbClr val="00A88D"/>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1792385"/>
            <a:ext cx="5157787" cy="43663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144686"/>
            <a:ext cx="5183188" cy="647699"/>
          </a:xfrm>
          <a:solidFill>
            <a:srgbClr val="9CB63C"/>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1792384"/>
            <a:ext cx="5183188" cy="43663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9994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079997" y="2222287"/>
            <a:ext cx="10032004"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0102174-BEEE-4D11-BA3B-D8F7B33B8DC4}" type="datetimeFigureOut">
              <a:rPr lang="en-GB" smtClean="0">
                <a:solidFill>
                  <a:prstClr val="white"/>
                </a:solidFill>
              </a:rPr>
              <a:pPr>
                <a:defRPr/>
              </a:pPr>
              <a:t>07/10/2015</a:t>
            </a:fld>
            <a:endParaRPr lang="en-GB" dirty="0">
              <a:solidFill>
                <a:prstClr val="white"/>
              </a:solidFill>
            </a:endParaRPr>
          </a:p>
        </p:txBody>
      </p:sp>
      <p:sp>
        <p:nvSpPr>
          <p:cNvPr id="5" name="Footer Placeholder 4"/>
          <p:cNvSpPr>
            <a:spLocks noGrp="1"/>
          </p:cNvSpPr>
          <p:nvPr>
            <p:ph type="ftr" sz="quarter" idx="11"/>
          </p:nvPr>
        </p:nvSpPr>
        <p:spPr/>
        <p:txBody>
          <a:bodyPr/>
          <a:lstStyle/>
          <a:p>
            <a:pPr>
              <a:defRPr/>
            </a:pPr>
            <a:endParaRPr lang="en-GB" dirty="0">
              <a:solidFill>
                <a:prstClr val="white"/>
              </a:solidFill>
            </a:endParaRPr>
          </a:p>
        </p:txBody>
      </p:sp>
      <p:sp>
        <p:nvSpPr>
          <p:cNvPr id="6" name="Slide Number Placeholder 5"/>
          <p:cNvSpPr>
            <a:spLocks noGrp="1"/>
          </p:cNvSpPr>
          <p:nvPr>
            <p:ph type="sldNum" sz="quarter" idx="12"/>
          </p:nvPr>
        </p:nvSpPr>
        <p:spPr/>
        <p:txBody>
          <a:bodyPr/>
          <a:lstStyle/>
          <a:p>
            <a:pPr>
              <a:defRPr/>
            </a:pPr>
            <a:fld id="{E0372234-D988-4EAC-B016-E5912CED7FF5}"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359841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2951396"/>
            <a:ext cx="10035116"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1073151" y="5281201"/>
            <a:ext cx="10035116"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6E89551-D189-4C66-A6BF-24C64A8E0FA1}" type="datetimeFigureOut">
              <a:rPr lang="en-GB" smtClean="0">
                <a:solidFill>
                  <a:prstClr val="white"/>
                </a:solidFill>
              </a:rPr>
              <a:pPr>
                <a:defRPr/>
              </a:pPr>
              <a:t>07/10/2015</a:t>
            </a:fld>
            <a:endParaRPr lang="en-GB" dirty="0">
              <a:solidFill>
                <a:prstClr val="white"/>
              </a:solidFill>
            </a:endParaRPr>
          </a:p>
        </p:txBody>
      </p:sp>
      <p:sp>
        <p:nvSpPr>
          <p:cNvPr id="5" name="Footer Placeholder 4"/>
          <p:cNvSpPr>
            <a:spLocks noGrp="1"/>
          </p:cNvSpPr>
          <p:nvPr>
            <p:ph type="ftr" sz="quarter" idx="11"/>
          </p:nvPr>
        </p:nvSpPr>
        <p:spPr/>
        <p:txBody>
          <a:bodyPr/>
          <a:lstStyle/>
          <a:p>
            <a:pPr>
              <a:defRPr/>
            </a:pPr>
            <a:endParaRPr lang="en-GB" dirty="0">
              <a:solidFill>
                <a:prstClr val="white"/>
              </a:solidFill>
            </a:endParaRPr>
          </a:p>
        </p:txBody>
      </p:sp>
      <p:sp>
        <p:nvSpPr>
          <p:cNvPr id="6" name="Slide Number Placeholder 5"/>
          <p:cNvSpPr>
            <a:spLocks noGrp="1"/>
          </p:cNvSpPr>
          <p:nvPr>
            <p:ph type="sldNum" sz="quarter" idx="12"/>
          </p:nvPr>
        </p:nvSpPr>
        <p:spPr/>
        <p:txBody>
          <a:bodyPr/>
          <a:lstStyle/>
          <a:p>
            <a:pPr>
              <a:defRPr/>
            </a:pPr>
            <a:fld id="{90B63166-8B13-4505-A0FE-39BDC4EDDAD2}"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295750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79995" y="2222288"/>
            <a:ext cx="4894297"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707" y="2222288"/>
            <a:ext cx="489429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514D219A-CD49-4ECF-AA65-638F67CC48D3}" type="datetimeFigureOut">
              <a:rPr lang="en-GB" smtClean="0">
                <a:solidFill>
                  <a:prstClr val="white"/>
                </a:solidFill>
              </a:rPr>
              <a:pPr>
                <a:defRPr/>
              </a:pPr>
              <a:t>07/10/2015</a:t>
            </a:fld>
            <a:endParaRPr lang="en-GB" dirty="0">
              <a:solidFill>
                <a:prstClr val="white"/>
              </a:solidFill>
            </a:endParaRPr>
          </a:p>
        </p:txBody>
      </p:sp>
      <p:sp>
        <p:nvSpPr>
          <p:cNvPr id="6" name="Footer Placeholder 5"/>
          <p:cNvSpPr>
            <a:spLocks noGrp="1"/>
          </p:cNvSpPr>
          <p:nvPr>
            <p:ph type="ftr" sz="quarter" idx="11"/>
          </p:nvPr>
        </p:nvSpPr>
        <p:spPr/>
        <p:txBody>
          <a:bodyPr/>
          <a:lstStyle/>
          <a:p>
            <a:pPr>
              <a:defRPr/>
            </a:pPr>
            <a:endParaRPr lang="en-GB" dirty="0">
              <a:solidFill>
                <a:prstClr val="white"/>
              </a:solidFill>
            </a:endParaRPr>
          </a:p>
        </p:txBody>
      </p:sp>
      <p:sp>
        <p:nvSpPr>
          <p:cNvPr id="7" name="Slide Number Placeholder 6"/>
          <p:cNvSpPr>
            <a:spLocks noGrp="1"/>
          </p:cNvSpPr>
          <p:nvPr>
            <p:ph type="sldNum" sz="quarter" idx="12"/>
          </p:nvPr>
        </p:nvSpPr>
        <p:spPr/>
        <p:txBody>
          <a:bodyPr/>
          <a:lstStyle/>
          <a:p>
            <a:pPr>
              <a:defRPr/>
            </a:pPr>
            <a:fld id="{DF3EB96A-94D7-4263-A0AC-C452B3BD52B7}"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300151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79995" y="2174875"/>
            <a:ext cx="489429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79996" y="2751138"/>
            <a:ext cx="491652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707" y="2174875"/>
            <a:ext cx="489429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7" y="2751138"/>
            <a:ext cx="489429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6F4A982D-40F1-4A95-AEC2-59F4900CAEF4}" type="datetimeFigureOut">
              <a:rPr lang="en-GB" smtClean="0">
                <a:solidFill>
                  <a:prstClr val="white"/>
                </a:solidFill>
              </a:rPr>
              <a:pPr>
                <a:defRPr/>
              </a:pPr>
              <a:t>07/10/2015</a:t>
            </a:fld>
            <a:endParaRPr lang="en-GB" dirty="0">
              <a:solidFill>
                <a:prstClr val="white"/>
              </a:solidFill>
            </a:endParaRPr>
          </a:p>
        </p:txBody>
      </p:sp>
      <p:sp>
        <p:nvSpPr>
          <p:cNvPr id="8" name="Footer Placeholder 7"/>
          <p:cNvSpPr>
            <a:spLocks noGrp="1"/>
          </p:cNvSpPr>
          <p:nvPr>
            <p:ph type="ftr" sz="quarter" idx="11"/>
          </p:nvPr>
        </p:nvSpPr>
        <p:spPr/>
        <p:txBody>
          <a:bodyPr/>
          <a:lstStyle/>
          <a:p>
            <a:pPr>
              <a:defRPr/>
            </a:pPr>
            <a:endParaRPr lang="en-GB" dirty="0">
              <a:solidFill>
                <a:prstClr val="white"/>
              </a:solidFill>
            </a:endParaRPr>
          </a:p>
        </p:txBody>
      </p:sp>
      <p:sp>
        <p:nvSpPr>
          <p:cNvPr id="9" name="Slide Number Placeholder 8"/>
          <p:cNvSpPr>
            <a:spLocks noGrp="1"/>
          </p:cNvSpPr>
          <p:nvPr>
            <p:ph type="sldNum" sz="quarter" idx="12"/>
          </p:nvPr>
        </p:nvSpPr>
        <p:spPr/>
        <p:txBody>
          <a:bodyPr/>
          <a:lstStyle/>
          <a:p>
            <a:pPr>
              <a:defRPr/>
            </a:pPr>
            <a:fld id="{6E8BFDA7-15B9-466A-8E4D-95DF2BC447B3}"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105478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504259E6-7471-494F-8DA0-48A24E9B7D1E}" type="datetimeFigureOut">
              <a:rPr lang="en-GB" smtClean="0">
                <a:solidFill>
                  <a:prstClr val="white"/>
                </a:solidFill>
              </a:rPr>
              <a:pPr>
                <a:defRPr/>
              </a:pPr>
              <a:t>07/10/2015</a:t>
            </a:fld>
            <a:endParaRPr lang="en-GB" dirty="0">
              <a:solidFill>
                <a:prstClr val="white"/>
              </a:solidFill>
            </a:endParaRPr>
          </a:p>
        </p:txBody>
      </p:sp>
      <p:sp>
        <p:nvSpPr>
          <p:cNvPr id="4" name="Footer Placeholder 3"/>
          <p:cNvSpPr>
            <a:spLocks noGrp="1"/>
          </p:cNvSpPr>
          <p:nvPr>
            <p:ph type="ftr" sz="quarter" idx="11"/>
          </p:nvPr>
        </p:nvSpPr>
        <p:spPr/>
        <p:txBody>
          <a:bodyPr/>
          <a:lstStyle/>
          <a:p>
            <a:pPr>
              <a:defRPr/>
            </a:pPr>
            <a:endParaRPr lang="en-GB" dirty="0">
              <a:solidFill>
                <a:prstClr val="white"/>
              </a:solidFill>
            </a:endParaRPr>
          </a:p>
        </p:txBody>
      </p:sp>
      <p:sp>
        <p:nvSpPr>
          <p:cNvPr id="5" name="Slide Number Placeholder 4"/>
          <p:cNvSpPr>
            <a:spLocks noGrp="1"/>
          </p:cNvSpPr>
          <p:nvPr>
            <p:ph type="sldNum" sz="quarter" idx="12"/>
          </p:nvPr>
        </p:nvSpPr>
        <p:spPr/>
        <p:txBody>
          <a:bodyPr/>
          <a:lstStyle/>
          <a:p>
            <a:pPr>
              <a:defRPr/>
            </a:pPr>
            <a:fld id="{D33E3702-F6F4-4EAF-A828-4A7751318BA0}"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76853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B5A2DD-14CE-45B8-8B9E-3EB178EED164}" type="datetimeFigureOut">
              <a:rPr lang="en-GB" smtClean="0">
                <a:solidFill>
                  <a:prstClr val="white"/>
                </a:solidFill>
              </a:rPr>
              <a:pPr>
                <a:defRPr/>
              </a:pPr>
              <a:t>07/10/2015</a:t>
            </a:fld>
            <a:endParaRPr lang="en-GB" dirty="0">
              <a:solidFill>
                <a:prstClr val="white"/>
              </a:solidFill>
            </a:endParaRPr>
          </a:p>
        </p:txBody>
      </p:sp>
      <p:sp>
        <p:nvSpPr>
          <p:cNvPr id="3" name="Footer Placeholder 2"/>
          <p:cNvSpPr>
            <a:spLocks noGrp="1"/>
          </p:cNvSpPr>
          <p:nvPr>
            <p:ph type="ftr" sz="quarter" idx="11"/>
          </p:nvPr>
        </p:nvSpPr>
        <p:spPr/>
        <p:txBody>
          <a:bodyPr/>
          <a:lstStyle/>
          <a:p>
            <a:pPr>
              <a:defRPr/>
            </a:pPr>
            <a:endParaRPr lang="en-GB" dirty="0">
              <a:solidFill>
                <a:prstClr val="white"/>
              </a:solidFill>
            </a:endParaRPr>
          </a:p>
        </p:txBody>
      </p:sp>
      <p:sp>
        <p:nvSpPr>
          <p:cNvPr id="4" name="Slide Number Placeholder 3"/>
          <p:cNvSpPr>
            <a:spLocks noGrp="1"/>
          </p:cNvSpPr>
          <p:nvPr>
            <p:ph type="sldNum" sz="quarter" idx="12"/>
          </p:nvPr>
        </p:nvSpPr>
        <p:spPr/>
        <p:txBody>
          <a:bodyPr/>
          <a:lstStyle/>
          <a:p>
            <a:pPr>
              <a:defRPr/>
            </a:pPr>
            <a:fld id="{19848B90-5C9F-407E-952D-08E8C09273AD}"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51606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782F093-E19E-4EDC-9D3B-4F00A37A8BDE}" type="datetimeFigureOut">
              <a:rPr lang="en-GB" smtClean="0">
                <a:solidFill>
                  <a:prstClr val="white"/>
                </a:solidFill>
              </a:rPr>
              <a:pPr>
                <a:defRPr/>
              </a:pPr>
              <a:t>07/10/2015</a:t>
            </a:fld>
            <a:endParaRPr lang="en-GB" dirty="0">
              <a:solidFill>
                <a:prstClr val="white"/>
              </a:solidFill>
            </a:endParaRPr>
          </a:p>
        </p:txBody>
      </p:sp>
      <p:sp>
        <p:nvSpPr>
          <p:cNvPr id="6" name="Footer Placeholder 5"/>
          <p:cNvSpPr>
            <a:spLocks noGrp="1"/>
          </p:cNvSpPr>
          <p:nvPr>
            <p:ph type="ftr" sz="quarter" idx="11"/>
          </p:nvPr>
        </p:nvSpPr>
        <p:spPr/>
        <p:txBody>
          <a:bodyPr/>
          <a:lstStyle/>
          <a:p>
            <a:pPr>
              <a:defRPr/>
            </a:pPr>
            <a:endParaRPr lang="en-GB" dirty="0">
              <a:solidFill>
                <a:prstClr val="white"/>
              </a:solidFill>
            </a:endParaRPr>
          </a:p>
        </p:txBody>
      </p:sp>
      <p:sp>
        <p:nvSpPr>
          <p:cNvPr id="7" name="Slide Number Placeholder 6"/>
          <p:cNvSpPr>
            <a:spLocks noGrp="1"/>
          </p:cNvSpPr>
          <p:nvPr>
            <p:ph type="sldNum" sz="quarter" idx="12"/>
          </p:nvPr>
        </p:nvSpPr>
        <p:spPr/>
        <p:txBody>
          <a:bodyPr/>
          <a:lstStyle/>
          <a:p>
            <a:pPr>
              <a:defRPr/>
            </a:pPr>
            <a:fld id="{236B1E71-72AA-481C-B0F5-74118C987B57}"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405990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9995" y="727522"/>
            <a:ext cx="4668731"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smtClean="0"/>
              <a:t>Click icon to add picture</a:t>
            </a:r>
            <a:endParaRPr lang="en-US" dirty="0"/>
          </a:p>
        </p:txBody>
      </p:sp>
      <p:sp>
        <p:nvSpPr>
          <p:cNvPr id="4" name="Text Placeholder 3"/>
          <p:cNvSpPr>
            <a:spLocks noGrp="1"/>
          </p:cNvSpPr>
          <p:nvPr>
            <p:ph type="body" sz="half" idx="2"/>
          </p:nvPr>
        </p:nvSpPr>
        <p:spPr>
          <a:xfrm>
            <a:off x="1079995" y="2344684"/>
            <a:ext cx="4668731"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pPr>
              <a:defRPr/>
            </a:pPr>
            <a:fld id="{BA9CB3FF-D4CD-476F-877B-950513889D61}" type="datetimeFigureOut">
              <a:rPr lang="en-GB" smtClean="0">
                <a:solidFill>
                  <a:prstClr val="white"/>
                </a:solidFill>
              </a:rPr>
              <a:pPr>
                <a:defRPr/>
              </a:pPr>
              <a:t>07/10/2015</a:t>
            </a:fld>
            <a:endParaRPr lang="en-GB"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pPr>
              <a:defRPr/>
            </a:pPr>
            <a:endParaRPr lang="en-GB"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pPr>
              <a:defRPr/>
            </a:pPr>
            <a:fld id="{DD81B85D-B43E-412C-B6E9-36D180042158}" type="slidenum">
              <a:rPr lang="en-GB" altLang="en-US" smtClean="0">
                <a:solidFill>
                  <a:srgbClr val="00C6BB"/>
                </a:solidFill>
              </a:rPr>
              <a:pPr>
                <a:defRPr/>
              </a:pPr>
              <a:t>‹#›</a:t>
            </a:fld>
            <a:endParaRPr lang="en-GB" altLang="en-US" dirty="0">
              <a:solidFill>
                <a:srgbClr val="00C6BB"/>
              </a:solidFill>
            </a:endParaRPr>
          </a:p>
        </p:txBody>
      </p:sp>
    </p:spTree>
    <p:extLst>
      <p:ext uri="{BB962C8B-B14F-4D97-AF65-F5344CB8AC3E}">
        <p14:creationId xmlns:p14="http://schemas.microsoft.com/office/powerpoint/2010/main" val="34704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9997" y="447188"/>
            <a:ext cx="10032004"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79997" y="2184401"/>
            <a:ext cx="1003200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90396" y="6041362"/>
            <a:ext cx="8386043" cy="365125"/>
          </a:xfrm>
          <a:prstGeom prst="rect">
            <a:avLst/>
          </a:prstGeom>
        </p:spPr>
        <p:txBody>
          <a:bodyPr vert="horz" lIns="91440" tIns="45720" rIns="91440" bIns="45720" rtlCol="0" anchor="b"/>
          <a:lstStyle>
            <a:lvl1pPr algn="l">
              <a:defRPr sz="900">
                <a:solidFill>
                  <a:schemeClr val="tx1"/>
                </a:solidFill>
              </a:defRPr>
            </a:lvl1pPr>
          </a:lstStyle>
          <a:p>
            <a:pPr eaLnBrk="0" fontAlgn="base" hangingPunct="0">
              <a:spcBef>
                <a:spcPct val="0"/>
              </a:spcBef>
              <a:spcAft>
                <a:spcPct val="0"/>
              </a:spcAft>
              <a:defRPr/>
            </a:pPr>
            <a:endParaRPr lang="en-GB" dirty="0">
              <a:solidFill>
                <a:prstClr val="white"/>
              </a:solidFill>
              <a:latin typeface="Calibri" panose="020F0502020204030204" pitchFamily="34" charset="0"/>
              <a:cs typeface="Arial" panose="020B0604020202020204" pitchFamily="34" charset="0"/>
            </a:endParaRPr>
          </a:p>
        </p:txBody>
      </p:sp>
      <p:sp>
        <p:nvSpPr>
          <p:cNvPr id="4" name="Date Placeholder 3"/>
          <p:cNvSpPr>
            <a:spLocks noGrp="1"/>
          </p:cNvSpPr>
          <p:nvPr>
            <p:ph type="dt" sz="half" idx="2"/>
          </p:nvPr>
        </p:nvSpPr>
        <p:spPr>
          <a:xfrm>
            <a:off x="9215230" y="6041362"/>
            <a:ext cx="1324215" cy="365125"/>
          </a:xfrm>
          <a:prstGeom prst="rect">
            <a:avLst/>
          </a:prstGeom>
        </p:spPr>
        <p:txBody>
          <a:bodyPr vert="horz" lIns="91440" tIns="45720" rIns="91440" bIns="45720" rtlCol="0" anchor="b"/>
          <a:lstStyle>
            <a:lvl1pPr algn="r">
              <a:defRPr sz="900">
                <a:solidFill>
                  <a:schemeClr val="tx1"/>
                </a:solidFill>
              </a:defRPr>
            </a:lvl1pPr>
          </a:lstStyle>
          <a:p>
            <a:pPr eaLnBrk="0" fontAlgn="base" hangingPunct="0">
              <a:spcBef>
                <a:spcPct val="0"/>
              </a:spcBef>
              <a:spcAft>
                <a:spcPct val="0"/>
              </a:spcAft>
              <a:defRPr/>
            </a:pPr>
            <a:fld id="{6EBCD89E-8FF1-4949-A52D-D1346F9921D2}" type="datetimeFigureOut">
              <a:rPr lang="en-GB" smtClean="0">
                <a:solidFill>
                  <a:prstClr val="white"/>
                </a:solidFill>
                <a:latin typeface="Calibri" panose="020F0502020204030204" pitchFamily="34" charset="0"/>
                <a:cs typeface="Arial" panose="020B0604020202020204" pitchFamily="34" charset="0"/>
              </a:rPr>
              <a:pPr eaLnBrk="0" fontAlgn="base" hangingPunct="0">
                <a:spcBef>
                  <a:spcPct val="0"/>
                </a:spcBef>
                <a:spcAft>
                  <a:spcPct val="0"/>
                </a:spcAft>
                <a:defRPr/>
              </a:pPr>
              <a:t>07/10/2015</a:t>
            </a:fld>
            <a:endParaRPr lang="en-GB" dirty="0">
              <a:solidFill>
                <a:prstClr val="white"/>
              </a:solidFill>
              <a:latin typeface="Calibri" panose="020F0502020204030204" pitchFamily="34" charset="0"/>
              <a:cs typeface="Arial" panose="020B0604020202020204" pitchFamily="34" charset="0"/>
            </a:endParaRPr>
          </a:p>
        </p:txBody>
      </p:sp>
      <p:sp>
        <p:nvSpPr>
          <p:cNvPr id="6" name="Slide Number Placeholder 5"/>
          <p:cNvSpPr>
            <a:spLocks noGrp="1"/>
          </p:cNvSpPr>
          <p:nvPr>
            <p:ph type="sldNum" sz="quarter" idx="4"/>
          </p:nvPr>
        </p:nvSpPr>
        <p:spPr>
          <a:xfrm>
            <a:off x="10539445" y="5915888"/>
            <a:ext cx="1062155" cy="490599"/>
          </a:xfrm>
          <a:prstGeom prst="rect">
            <a:avLst/>
          </a:prstGeom>
        </p:spPr>
        <p:txBody>
          <a:bodyPr vert="horz" lIns="91440" tIns="45720" rIns="91440" bIns="10800" rtlCol="0" anchor="b"/>
          <a:lstStyle>
            <a:lvl1pPr algn="r">
              <a:defRPr sz="2000">
                <a:solidFill>
                  <a:schemeClr val="accent1"/>
                </a:solidFill>
              </a:defRPr>
            </a:lvl1pPr>
          </a:lstStyle>
          <a:p>
            <a:pPr eaLnBrk="0" fontAlgn="base" hangingPunct="0">
              <a:spcBef>
                <a:spcPct val="0"/>
              </a:spcBef>
              <a:spcAft>
                <a:spcPct val="0"/>
              </a:spcAft>
              <a:defRPr/>
            </a:pPr>
            <a:fld id="{08E7B425-6161-443B-8614-1B49A8F8BDB7}" type="slidenum">
              <a:rPr lang="en-GB" altLang="en-US" smtClean="0">
                <a:solidFill>
                  <a:srgbClr val="00C6BB"/>
                </a:solidFill>
                <a:latin typeface="Calibri" panose="020F0502020204030204" pitchFamily="34" charset="0"/>
                <a:cs typeface="Arial" panose="020B0604020202020204" pitchFamily="34" charset="0"/>
              </a:rPr>
              <a:pPr eaLnBrk="0" fontAlgn="base" hangingPunct="0">
                <a:spcBef>
                  <a:spcPct val="0"/>
                </a:spcBef>
                <a:spcAft>
                  <a:spcPct val="0"/>
                </a:spcAft>
                <a:defRPr/>
              </a:pPr>
              <a:t>‹#›</a:t>
            </a:fld>
            <a:endParaRPr lang="en-GB" altLang="en-US" dirty="0">
              <a:solidFill>
                <a:srgbClr val="00C6BB"/>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94912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dreads.com/work/quotes/3295919" TargetMode="External"/><Relationship Id="rId2" Type="http://schemas.openxmlformats.org/officeDocument/2006/relationships/hyperlink" Target="https://www.goodreads.com/author/show/569.Khaled_Hossein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odreads.com/work/quotes/3295919" TargetMode="External"/><Relationship Id="rId2" Type="http://schemas.openxmlformats.org/officeDocument/2006/relationships/hyperlink" Target="https://www.goodreads.com/author/show/569.Khaled_Hossein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442" y="1804946"/>
            <a:ext cx="9666421" cy="2432372"/>
          </a:xfrm>
        </p:spPr>
        <p:txBody>
          <a:bodyPr/>
          <a:lstStyle/>
          <a:p>
            <a:r>
              <a:rPr lang="en-US" dirty="0" smtClean="0"/>
              <a:t>Using the Writing Range Finder Approach to Understand and Improve Student Writing.</a:t>
            </a:r>
            <a:endParaRPr lang="en-US" dirty="0"/>
          </a:p>
        </p:txBody>
      </p:sp>
      <p:sp>
        <p:nvSpPr>
          <p:cNvPr id="3" name="Subtitle 2"/>
          <p:cNvSpPr>
            <a:spLocks noGrp="1"/>
          </p:cNvSpPr>
          <p:nvPr>
            <p:ph type="subTitle" idx="1"/>
          </p:nvPr>
        </p:nvSpPr>
        <p:spPr>
          <a:xfrm>
            <a:off x="709746" y="5385621"/>
            <a:ext cx="10035117" cy="1139003"/>
          </a:xfrm>
        </p:spPr>
        <p:txBody>
          <a:bodyPr/>
          <a:lstStyle/>
          <a:p>
            <a:r>
              <a:rPr lang="en-US" b="1" dirty="0" smtClean="0"/>
              <a:t>Presenters: Jay DiMartino, Brian Spivey, Diane </a:t>
            </a:r>
            <a:r>
              <a:rPr lang="en-US" b="1" dirty="0" err="1" smtClean="0"/>
              <a:t>Plowden</a:t>
            </a:r>
            <a:r>
              <a:rPr lang="en-US" b="1" dirty="0" smtClean="0"/>
              <a:t>, Juliette Carter, Mary Navarre, Michelle </a:t>
            </a:r>
            <a:r>
              <a:rPr lang="en-US" b="1" dirty="0" err="1" smtClean="0"/>
              <a:t>Townley</a:t>
            </a:r>
            <a:r>
              <a:rPr lang="en-US" b="1" dirty="0" smtClean="0"/>
              <a:t>, and Paul Holimon </a:t>
            </a:r>
            <a:r>
              <a:rPr lang="en-US" dirty="0" smtClean="0">
                <a:solidFill>
                  <a:srgbClr val="00B050"/>
                </a:solidFill>
              </a:rPr>
              <a:t>	</a:t>
            </a:r>
            <a:endParaRPr lang="en-US" dirty="0">
              <a:solidFill>
                <a:srgbClr val="00B050"/>
              </a:solidFill>
            </a:endParaRPr>
          </a:p>
        </p:txBody>
      </p:sp>
    </p:spTree>
    <p:extLst>
      <p:ext uri="{BB962C8B-B14F-4D97-AF65-F5344CB8AC3E}">
        <p14:creationId xmlns:p14="http://schemas.microsoft.com/office/powerpoint/2010/main" val="834159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846" y="377397"/>
            <a:ext cx="7405791" cy="545020"/>
          </a:xfrm>
        </p:spPr>
        <p:txBody>
          <a:bodyPr anchor="t" anchorCtr="0"/>
          <a:lstStyle/>
          <a:p>
            <a:r>
              <a:rPr lang="en-US" dirty="0" smtClean="0"/>
              <a:t>What does this have to do with student writing?</a:t>
            </a:r>
            <a:endParaRPr lang="en-US" dirty="0"/>
          </a:p>
        </p:txBody>
      </p:sp>
      <p:pic>
        <p:nvPicPr>
          <p:cNvPr id="1026" name="Picture 2" descr="http://www.tomservais.com/customprint/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2211" y="2222500"/>
            <a:ext cx="6556076" cy="402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094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5" y="116632"/>
            <a:ext cx="8280919" cy="1301006"/>
          </a:xfrm>
        </p:spPr>
        <p:txBody>
          <a:bodyPr/>
          <a:lstStyle/>
          <a:p>
            <a:r>
              <a:rPr lang="en-US" dirty="0" smtClean="0"/>
              <a:t>Huh? Now he’s talking about David Bowie???</a:t>
            </a:r>
            <a:endParaRPr lang="en-US" dirty="0"/>
          </a:p>
        </p:txBody>
      </p:sp>
      <p:pic>
        <p:nvPicPr>
          <p:cNvPr id="2050" name="Picture 2" descr="http://nocountryfornewnashville.com/wp-content/uploads/2013/01/david-bowie-001.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2981" y="2025505"/>
            <a:ext cx="5655024" cy="4110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835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7" y="188640"/>
            <a:ext cx="8280919" cy="1440160"/>
          </a:xfrm>
        </p:spPr>
        <p:txBody>
          <a:bodyPr/>
          <a:lstStyle/>
          <a:p>
            <a:r>
              <a:rPr lang="en-US" dirty="0" smtClean="0"/>
              <a:t>Okay…now I feel better.</a:t>
            </a:r>
            <a:endParaRPr lang="en-US" dirty="0"/>
          </a:p>
        </p:txBody>
      </p:sp>
      <p:pic>
        <p:nvPicPr>
          <p:cNvPr id="3074" name="Picture 2" descr="Image result for hemingway pictur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45457" y="2054503"/>
            <a:ext cx="3988505" cy="429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060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You?</a:t>
            </a:r>
            <a:endParaRPr lang="en-US" dirty="0"/>
          </a:p>
        </p:txBody>
      </p:sp>
      <p:sp>
        <p:nvSpPr>
          <p:cNvPr id="3" name="Content Placeholder 2"/>
          <p:cNvSpPr>
            <a:spLocks noGrp="1"/>
          </p:cNvSpPr>
          <p:nvPr>
            <p:ph idx="1"/>
          </p:nvPr>
        </p:nvSpPr>
        <p:spPr/>
        <p:txBody>
          <a:bodyPr/>
          <a:lstStyle/>
          <a:p>
            <a:r>
              <a:rPr lang="en-US" dirty="0" smtClean="0"/>
              <a:t>When have you copied, imitated, borrowed, or studied the work of an expert so that you could learn a skill?</a:t>
            </a:r>
            <a:endParaRPr lang="en-US" dirty="0"/>
          </a:p>
        </p:txBody>
      </p:sp>
    </p:spTree>
    <p:extLst>
      <p:ext uri="{BB962C8B-B14F-4D97-AF65-F5344CB8AC3E}">
        <p14:creationId xmlns:p14="http://schemas.microsoft.com/office/powerpoint/2010/main" val="3371016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997" y="473565"/>
            <a:ext cx="10032004" cy="970450"/>
          </a:xfrm>
        </p:spPr>
        <p:txBody>
          <a:bodyPr/>
          <a:lstStyle/>
          <a:p>
            <a:r>
              <a:rPr lang="en-US" dirty="0" smtClean="0"/>
              <a:t>Quick Read: “Making the Most of Mentor Texts”</a:t>
            </a:r>
            <a:endParaRPr lang="en-US" dirty="0"/>
          </a:p>
        </p:txBody>
      </p:sp>
      <p:sp>
        <p:nvSpPr>
          <p:cNvPr id="3" name="Content Placeholder 2"/>
          <p:cNvSpPr>
            <a:spLocks noGrp="1"/>
          </p:cNvSpPr>
          <p:nvPr>
            <p:ph idx="1"/>
          </p:nvPr>
        </p:nvSpPr>
        <p:spPr/>
        <p:txBody>
          <a:bodyPr/>
          <a:lstStyle/>
          <a:p>
            <a:r>
              <a:rPr lang="en-US" dirty="0" smtClean="0"/>
              <a:t>I read.</a:t>
            </a:r>
          </a:p>
          <a:p>
            <a:r>
              <a:rPr lang="en-US" dirty="0" smtClean="0"/>
              <a:t>We Jigsaw (4 minutes) </a:t>
            </a:r>
          </a:p>
          <a:p>
            <a:r>
              <a:rPr lang="en-US" dirty="0" smtClean="0"/>
              <a:t>We Share/ Discuss</a:t>
            </a:r>
          </a:p>
          <a:p>
            <a:r>
              <a:rPr lang="en-US" dirty="0" smtClean="0"/>
              <a:t>You write – Jot down one idea you have for using this technique in the classroom.</a:t>
            </a:r>
          </a:p>
          <a:p>
            <a:endParaRPr lang="en-US" dirty="0" smtClean="0"/>
          </a:p>
          <a:p>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1964197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mentor texts in conjunction with performance standards.</a:t>
            </a:r>
            <a:endParaRPr lang="en-US" dirty="0"/>
          </a:p>
        </p:txBody>
      </p:sp>
      <p:pic>
        <p:nvPicPr>
          <p:cNvPr id="4" name="Content Placeholder 3"/>
          <p:cNvPicPr>
            <a:picLocks noGrp="1" noChangeAspect="1"/>
          </p:cNvPicPr>
          <p:nvPr>
            <p:ph idx="1"/>
          </p:nvPr>
        </p:nvPicPr>
        <p:blipFill>
          <a:blip r:embed="rId2"/>
          <a:stretch>
            <a:fillRect/>
          </a:stretch>
        </p:blipFill>
        <p:spPr>
          <a:xfrm>
            <a:off x="3438057" y="2222500"/>
            <a:ext cx="5315886" cy="3636963"/>
          </a:xfrm>
          <a:prstGeom prst="rect">
            <a:avLst/>
          </a:prstGeom>
        </p:spPr>
      </p:pic>
    </p:spTree>
    <p:extLst>
      <p:ext uri="{BB962C8B-B14F-4D97-AF65-F5344CB8AC3E}">
        <p14:creationId xmlns:p14="http://schemas.microsoft.com/office/powerpoint/2010/main" val="2705267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3873" y="448573"/>
            <a:ext cx="3560173" cy="975706"/>
          </a:xfrm>
        </p:spPr>
        <p:txBody>
          <a:bodyPr/>
          <a:lstStyle/>
          <a:p>
            <a:r>
              <a:rPr lang="en-US" sz="2800" dirty="0" smtClean="0"/>
              <a:t>What/Who VS. How</a:t>
            </a:r>
            <a:endParaRPr lang="en-US" sz="2800" dirty="0"/>
          </a:p>
        </p:txBody>
      </p:sp>
      <p:sp>
        <p:nvSpPr>
          <p:cNvPr id="3" name="Content Placeholder 2"/>
          <p:cNvSpPr>
            <a:spLocks noGrp="1"/>
          </p:cNvSpPr>
          <p:nvPr>
            <p:ph idx="1"/>
          </p:nvPr>
        </p:nvSpPr>
        <p:spPr>
          <a:xfrm>
            <a:off x="681713" y="1904185"/>
            <a:ext cx="2605224" cy="4535172"/>
          </a:xfrm>
        </p:spPr>
        <p:txBody>
          <a:bodyPr>
            <a:normAutofit fontScale="85000" lnSpcReduction="10000"/>
          </a:bodyPr>
          <a:lstStyle/>
          <a:p>
            <a:pPr marL="0" indent="0">
              <a:buNone/>
            </a:pPr>
            <a:r>
              <a:rPr lang="en-US" dirty="0" smtClean="0"/>
              <a:t>1. Who </a:t>
            </a:r>
            <a:r>
              <a:rPr lang="en-US" dirty="0"/>
              <a:t>is the main character?</a:t>
            </a:r>
          </a:p>
          <a:p>
            <a:pPr marL="0" indent="0">
              <a:buNone/>
            </a:pPr>
            <a:r>
              <a:rPr lang="en-US" dirty="0" smtClean="0"/>
              <a:t>2. How </a:t>
            </a:r>
            <a:r>
              <a:rPr lang="en-US" dirty="0"/>
              <a:t>does the author reveal </a:t>
            </a:r>
            <a:r>
              <a:rPr lang="en-US" dirty="0" smtClean="0"/>
              <a:t>the personality of the </a:t>
            </a:r>
            <a:r>
              <a:rPr lang="en-US" dirty="0"/>
              <a:t>main character?</a:t>
            </a:r>
          </a:p>
          <a:p>
            <a:pPr marL="0" indent="0">
              <a:buNone/>
            </a:pPr>
            <a:r>
              <a:rPr lang="en-US" dirty="0" smtClean="0"/>
              <a:t>3. Using the novel’s first chapter as a model,  </a:t>
            </a:r>
            <a:r>
              <a:rPr lang="en-US" dirty="0" smtClean="0">
                <a:solidFill>
                  <a:srgbClr val="00B0F0"/>
                </a:solidFill>
              </a:rPr>
              <a:t>write</a:t>
            </a:r>
            <a:r>
              <a:rPr lang="en-US" dirty="0" smtClean="0"/>
              <a:t> </a:t>
            </a:r>
            <a:r>
              <a:rPr lang="en-US" dirty="0"/>
              <a:t>a short piece that reveals a character in the same way.</a:t>
            </a:r>
          </a:p>
          <a:p>
            <a:pPr marL="0" indent="0">
              <a:buNone/>
            </a:pPr>
            <a:r>
              <a:rPr lang="en-US" dirty="0" smtClean="0"/>
              <a:t>4. </a:t>
            </a:r>
            <a:r>
              <a:rPr lang="en-US" dirty="0" smtClean="0">
                <a:solidFill>
                  <a:srgbClr val="00B0F0"/>
                </a:solidFill>
              </a:rPr>
              <a:t>Present </a:t>
            </a:r>
            <a:r>
              <a:rPr lang="en-US" dirty="0" smtClean="0"/>
              <a:t>your finished piece to your partner and discuss how you both achieved your goal.</a:t>
            </a:r>
          </a:p>
          <a:p>
            <a:pPr marL="0" indent="0">
              <a:buNone/>
            </a:pPr>
            <a:r>
              <a:rPr lang="en-US" dirty="0" smtClean="0"/>
              <a:t>5. Be prepared to share your ideas with  the class. </a:t>
            </a:r>
            <a:endParaRPr lang="en-US" dirty="0"/>
          </a:p>
        </p:txBody>
      </p:sp>
      <p:sp>
        <p:nvSpPr>
          <p:cNvPr id="4" name="TextBox 3"/>
          <p:cNvSpPr txBox="1"/>
          <p:nvPr/>
        </p:nvSpPr>
        <p:spPr>
          <a:xfrm>
            <a:off x="3195804" y="2042423"/>
            <a:ext cx="3609441" cy="4278094"/>
          </a:xfrm>
          <a:prstGeom prst="rect">
            <a:avLst/>
          </a:prstGeom>
          <a:noFill/>
        </p:spPr>
        <p:txBody>
          <a:bodyPr wrap="square" rtlCol="0">
            <a:spAutoFit/>
          </a:bodyPr>
          <a:lstStyle/>
          <a:p>
            <a:pPr marL="342900" indent="-342900">
              <a:buAutoNum type="arabicPeriod"/>
            </a:pPr>
            <a:r>
              <a:rPr lang="en-US" sz="1600" dirty="0" smtClean="0"/>
              <a:t>What is the author’s tone?</a:t>
            </a:r>
          </a:p>
          <a:p>
            <a:endParaRPr lang="en-US" sz="1600" dirty="0"/>
          </a:p>
          <a:p>
            <a:r>
              <a:rPr lang="en-US" sz="1600" dirty="0" smtClean="0"/>
              <a:t>2. How </a:t>
            </a:r>
            <a:r>
              <a:rPr lang="en-US" sz="1600" dirty="0"/>
              <a:t>does the author </a:t>
            </a:r>
            <a:r>
              <a:rPr lang="en-US" sz="1600" dirty="0" smtClean="0"/>
              <a:t>make his tone evident?</a:t>
            </a:r>
          </a:p>
          <a:p>
            <a:endParaRPr lang="en-US" sz="1600" dirty="0"/>
          </a:p>
          <a:p>
            <a:r>
              <a:rPr lang="en-US" sz="1600" dirty="0" smtClean="0"/>
              <a:t>3. Using  the article as a model, write a personal paragraph in which you </a:t>
            </a:r>
            <a:r>
              <a:rPr lang="en-US" sz="1600" dirty="0" smtClean="0">
                <a:solidFill>
                  <a:srgbClr val="00B0F0"/>
                </a:solidFill>
              </a:rPr>
              <a:t>demonstrate</a:t>
            </a:r>
            <a:r>
              <a:rPr lang="en-US" sz="1600" dirty="0" smtClean="0"/>
              <a:t> the same tone. </a:t>
            </a:r>
          </a:p>
          <a:p>
            <a:endParaRPr lang="en-US" sz="1600" dirty="0"/>
          </a:p>
          <a:p>
            <a:r>
              <a:rPr lang="en-US" sz="1600" dirty="0" smtClean="0"/>
              <a:t>4. In a group of 3, </a:t>
            </a:r>
            <a:r>
              <a:rPr lang="en-US" sz="1600" dirty="0" smtClean="0">
                <a:solidFill>
                  <a:srgbClr val="00B0F0"/>
                </a:solidFill>
              </a:rPr>
              <a:t>discuss</a:t>
            </a:r>
            <a:r>
              <a:rPr lang="en-US" sz="1600" dirty="0" smtClean="0"/>
              <a:t> your paragraphs, </a:t>
            </a:r>
            <a:r>
              <a:rPr lang="en-US" sz="1600" dirty="0" smtClean="0">
                <a:solidFill>
                  <a:srgbClr val="00B0F0"/>
                </a:solidFill>
              </a:rPr>
              <a:t>identify</a:t>
            </a:r>
            <a:r>
              <a:rPr lang="en-US" sz="1600" dirty="0" smtClean="0"/>
              <a:t> all the words you see that signal the tone to the reader.</a:t>
            </a:r>
          </a:p>
          <a:p>
            <a:endParaRPr lang="en-US" sz="1600" dirty="0"/>
          </a:p>
          <a:p>
            <a:r>
              <a:rPr lang="en-US" sz="1600" dirty="0" smtClean="0"/>
              <a:t>5. Write your list of tone words on the board. </a:t>
            </a:r>
            <a:endParaRPr lang="en-US" sz="1600" dirty="0"/>
          </a:p>
        </p:txBody>
      </p:sp>
      <p:sp>
        <p:nvSpPr>
          <p:cNvPr id="5" name="TextBox 4"/>
          <p:cNvSpPr txBox="1"/>
          <p:nvPr/>
        </p:nvSpPr>
        <p:spPr>
          <a:xfrm>
            <a:off x="7016262" y="2320616"/>
            <a:ext cx="3965330" cy="3293209"/>
          </a:xfrm>
          <a:prstGeom prst="rect">
            <a:avLst/>
          </a:prstGeom>
          <a:noFill/>
        </p:spPr>
        <p:txBody>
          <a:bodyPr wrap="square" rtlCol="0">
            <a:spAutoFit/>
          </a:bodyPr>
          <a:lstStyle/>
          <a:p>
            <a:pPr marL="342900" indent="-342900">
              <a:buAutoNum type="arabicPeriod"/>
            </a:pPr>
            <a:r>
              <a:rPr lang="en-US" sz="1600" dirty="0" smtClean="0"/>
              <a:t>What is the structure of the speech?</a:t>
            </a:r>
          </a:p>
          <a:p>
            <a:pPr marL="342900" indent="-342900">
              <a:buAutoNum type="arabicPeriod"/>
            </a:pPr>
            <a:endParaRPr lang="en-US" sz="1600" dirty="0" smtClean="0"/>
          </a:p>
          <a:p>
            <a:pPr marL="342900" indent="-342900">
              <a:buAutoNum type="arabicPeriod"/>
            </a:pPr>
            <a:r>
              <a:rPr lang="en-US" sz="1600" dirty="0"/>
              <a:t> </a:t>
            </a:r>
            <a:r>
              <a:rPr lang="en-US" sz="1600" dirty="0" smtClean="0"/>
              <a:t>How does  the author develop his argument?</a:t>
            </a:r>
          </a:p>
          <a:p>
            <a:pPr marL="342900" indent="-342900">
              <a:buAutoNum type="arabicPeriod"/>
            </a:pPr>
            <a:endParaRPr lang="en-US" sz="1600" dirty="0"/>
          </a:p>
          <a:p>
            <a:r>
              <a:rPr lang="en-US" sz="1600" dirty="0" smtClean="0"/>
              <a:t>3. Using the speech as a model, </a:t>
            </a:r>
            <a:r>
              <a:rPr lang="en-US" sz="1600" dirty="0" smtClean="0">
                <a:solidFill>
                  <a:srgbClr val="00B0F0"/>
                </a:solidFill>
              </a:rPr>
              <a:t>write</a:t>
            </a:r>
            <a:r>
              <a:rPr lang="en-US" sz="1600" dirty="0" smtClean="0"/>
              <a:t> your own speech on something you believe and use the same rhetorical device.</a:t>
            </a:r>
          </a:p>
          <a:p>
            <a:endParaRPr lang="en-US" sz="1600" dirty="0"/>
          </a:p>
          <a:p>
            <a:r>
              <a:rPr lang="en-US" sz="1600" dirty="0"/>
              <a:t>4</a:t>
            </a:r>
            <a:r>
              <a:rPr lang="en-US" sz="1600" dirty="0" smtClean="0"/>
              <a:t>. Practice and </a:t>
            </a:r>
            <a:r>
              <a:rPr lang="en-US" sz="1600" dirty="0" smtClean="0">
                <a:solidFill>
                  <a:srgbClr val="00B0F0"/>
                </a:solidFill>
              </a:rPr>
              <a:t>present</a:t>
            </a:r>
            <a:r>
              <a:rPr lang="en-US" sz="1600" dirty="0" smtClean="0"/>
              <a:t> your  speech aloud to the class. </a:t>
            </a:r>
            <a:endParaRPr lang="en-US" sz="1600" dirty="0"/>
          </a:p>
        </p:txBody>
      </p:sp>
    </p:spTree>
    <p:extLst>
      <p:ext uri="{BB962C8B-B14F-4D97-AF65-F5344CB8AC3E}">
        <p14:creationId xmlns:p14="http://schemas.microsoft.com/office/powerpoint/2010/main" val="2243376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1" y="447188"/>
            <a:ext cx="7722440" cy="970450"/>
          </a:xfrm>
        </p:spPr>
        <p:txBody>
          <a:bodyPr/>
          <a:lstStyle/>
          <a:p>
            <a:r>
              <a:rPr lang="en-US" dirty="0" smtClean="0"/>
              <a:t>Search for Balance in the Classroom</a:t>
            </a:r>
            <a:endParaRPr lang="en-US" dirty="0"/>
          </a:p>
        </p:txBody>
      </p:sp>
      <p:sp>
        <p:nvSpPr>
          <p:cNvPr id="3" name="Content Placeholder 2"/>
          <p:cNvSpPr>
            <a:spLocks noGrp="1"/>
          </p:cNvSpPr>
          <p:nvPr>
            <p:ph idx="1"/>
          </p:nvPr>
        </p:nvSpPr>
        <p:spPr>
          <a:xfrm>
            <a:off x="2039800" y="1991963"/>
            <a:ext cx="7524003" cy="3816425"/>
          </a:xfrm>
        </p:spPr>
        <p:txBody>
          <a:bodyPr>
            <a:normAutofit/>
          </a:bodyPr>
          <a:lstStyle/>
          <a:p>
            <a:r>
              <a:rPr lang="en-US" sz="2400" dirty="0"/>
              <a:t>For every 5-8 minutes you talk, give them 1-2 minutes to talk to each other. You can walk around and listen, informally assessing and checking for understanding</a:t>
            </a:r>
            <a:r>
              <a:rPr lang="en-US" sz="2400" dirty="0" smtClean="0"/>
              <a:t>.</a:t>
            </a:r>
          </a:p>
          <a:p>
            <a:r>
              <a:rPr lang="en-US" sz="2400" dirty="0" smtClean="0"/>
              <a:t>Provide a model  of great reading and writing by reading and writing WITH your kids every day.</a:t>
            </a:r>
            <a:endParaRPr lang="en-US" sz="2400" dirty="0"/>
          </a:p>
        </p:txBody>
      </p:sp>
    </p:spTree>
    <p:extLst>
      <p:ext uri="{BB962C8B-B14F-4D97-AF65-F5344CB8AC3E}">
        <p14:creationId xmlns:p14="http://schemas.microsoft.com/office/powerpoint/2010/main" val="3288632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This!</a:t>
            </a:r>
            <a:endParaRPr lang="en-US" dirty="0"/>
          </a:p>
        </p:txBody>
      </p:sp>
      <p:sp>
        <p:nvSpPr>
          <p:cNvPr id="3" name="Content Placeholder 2"/>
          <p:cNvSpPr>
            <a:spLocks noGrp="1"/>
          </p:cNvSpPr>
          <p:nvPr>
            <p:ph idx="1"/>
          </p:nvPr>
        </p:nvSpPr>
        <p:spPr>
          <a:xfrm>
            <a:off x="489793" y="2396171"/>
            <a:ext cx="10032004" cy="1143001"/>
          </a:xfrm>
        </p:spPr>
        <p:txBody>
          <a:bodyPr/>
          <a:lstStyle/>
          <a:p>
            <a:r>
              <a:rPr lang="en-US" dirty="0"/>
              <a:t>“I wondered if that was how forgiveness budded; not with the fanfare of epiphany, but with pain gathering its things, packing up, and slipping away unannounced in the middle of the night.” </a:t>
            </a:r>
            <a:r>
              <a:rPr lang="en-US" dirty="0" smtClean="0"/>
              <a:t>―</a:t>
            </a:r>
            <a:r>
              <a:rPr lang="en-US" dirty="0"/>
              <a:t> </a:t>
            </a:r>
            <a:r>
              <a:rPr lang="en-US" dirty="0">
                <a:hlinkClick r:id="rId2"/>
              </a:rPr>
              <a:t>Khaled Hosseini</a:t>
            </a:r>
            <a:r>
              <a:rPr lang="en-US" dirty="0"/>
              <a:t>, </a:t>
            </a:r>
            <a:r>
              <a:rPr lang="en-US" i="1" dirty="0">
                <a:hlinkClick r:id="rId3"/>
              </a:rPr>
              <a:t>The Kite Runner</a:t>
            </a:r>
            <a:endParaRPr lang="en-US" dirty="0"/>
          </a:p>
        </p:txBody>
      </p:sp>
      <p:sp>
        <p:nvSpPr>
          <p:cNvPr id="4" name="TextBox 3"/>
          <p:cNvSpPr txBox="1"/>
          <p:nvPr/>
        </p:nvSpPr>
        <p:spPr>
          <a:xfrm>
            <a:off x="746009" y="3853801"/>
            <a:ext cx="10559301" cy="923330"/>
          </a:xfrm>
          <a:prstGeom prst="rect">
            <a:avLst/>
          </a:prstGeom>
          <a:noFill/>
        </p:spPr>
        <p:txBody>
          <a:bodyPr wrap="none" rtlCol="0">
            <a:spAutoFit/>
          </a:bodyPr>
          <a:lstStyle/>
          <a:p>
            <a:r>
              <a:rPr lang="en-US" dirty="0" smtClean="0"/>
              <a:t>WHAT is the main idea? HOW does the author make this idea vivid and clear for the reader?</a:t>
            </a:r>
          </a:p>
          <a:p>
            <a:r>
              <a:rPr lang="en-US" dirty="0" smtClean="0"/>
              <a:t>WHAT is the feeling/mood of this sentence? HOW does the author create this feeling/mood. </a:t>
            </a:r>
          </a:p>
          <a:p>
            <a:r>
              <a:rPr lang="en-US" dirty="0" smtClean="0"/>
              <a:t>WHAT rhetorical techniques are used? How does the author help us picture the action? </a:t>
            </a:r>
            <a:endParaRPr lang="en-US" dirty="0"/>
          </a:p>
        </p:txBody>
      </p:sp>
      <p:sp>
        <p:nvSpPr>
          <p:cNvPr id="6" name="TextBox 5"/>
          <p:cNvSpPr txBox="1"/>
          <p:nvPr/>
        </p:nvSpPr>
        <p:spPr>
          <a:xfrm>
            <a:off x="746009" y="5281698"/>
            <a:ext cx="9960875" cy="646331"/>
          </a:xfrm>
          <a:prstGeom prst="rect">
            <a:avLst/>
          </a:prstGeom>
          <a:noFill/>
        </p:spPr>
        <p:txBody>
          <a:bodyPr wrap="square" rtlCol="0">
            <a:spAutoFit/>
          </a:bodyPr>
          <a:lstStyle/>
          <a:p>
            <a:r>
              <a:rPr lang="en-US" b="1" dirty="0" smtClean="0"/>
              <a:t>Now, write a sentence about teaching or learning or even about a topic of your choice that mimics the writing strategies we discussed. </a:t>
            </a:r>
            <a:endParaRPr lang="en-US" b="1" dirty="0"/>
          </a:p>
        </p:txBody>
      </p:sp>
    </p:spTree>
    <p:extLst>
      <p:ext uri="{BB962C8B-B14F-4D97-AF65-F5344CB8AC3E}">
        <p14:creationId xmlns:p14="http://schemas.microsoft.com/office/powerpoint/2010/main" val="2527659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a:t>
            </a:r>
            <a:endParaRPr lang="en-US" dirty="0"/>
          </a:p>
        </p:txBody>
      </p:sp>
      <p:sp>
        <p:nvSpPr>
          <p:cNvPr id="3" name="Content Placeholder 2"/>
          <p:cNvSpPr>
            <a:spLocks noGrp="1"/>
          </p:cNvSpPr>
          <p:nvPr>
            <p:ph idx="1"/>
          </p:nvPr>
        </p:nvSpPr>
        <p:spPr/>
        <p:txBody>
          <a:bodyPr/>
          <a:lstStyle/>
          <a:p>
            <a:r>
              <a:rPr lang="en-US" dirty="0"/>
              <a:t>“I wondered if that was how forgiveness budded; not with the fanfare of epiphany, but with pain gathering its things, packing up, and slipping away unannounced in the middle of the night.” </a:t>
            </a:r>
            <a:br>
              <a:rPr lang="en-US" dirty="0"/>
            </a:br>
            <a:r>
              <a:rPr lang="en-US" dirty="0"/>
              <a:t>― </a:t>
            </a:r>
            <a:r>
              <a:rPr lang="en-US" dirty="0">
                <a:hlinkClick r:id="rId2"/>
              </a:rPr>
              <a:t>Khaled Hosseini</a:t>
            </a:r>
            <a:r>
              <a:rPr lang="en-US" dirty="0"/>
              <a:t>, </a:t>
            </a:r>
            <a:r>
              <a:rPr lang="en-US" i="1" dirty="0">
                <a:hlinkClick r:id="rId3"/>
              </a:rPr>
              <a:t>The Kite </a:t>
            </a:r>
            <a:r>
              <a:rPr lang="en-US" i="1" dirty="0" smtClean="0">
                <a:hlinkClick r:id="rId3"/>
              </a:rPr>
              <a:t>Runner</a:t>
            </a:r>
            <a:endParaRPr lang="en-US" i="1" dirty="0" smtClean="0"/>
          </a:p>
          <a:p>
            <a:r>
              <a:rPr lang="en-US" b="1" i="1" dirty="0" smtClean="0"/>
              <a:t>I contemplated if that was how good writing sparked, not with the sexiness of a bolt of lightning, but with confidence gradually revving up, flickering a little before finally allowing in the calm of confidence like turning on the headlights amid a midnight downpour. </a:t>
            </a:r>
            <a:r>
              <a:rPr lang="en-US" b="1" i="1" u="sng" dirty="0" smtClean="0"/>
              <a:t>Me</a:t>
            </a:r>
            <a:r>
              <a:rPr lang="en-US" b="1" i="1" dirty="0" smtClean="0"/>
              <a:t>, </a:t>
            </a:r>
            <a:r>
              <a:rPr lang="en-US" b="1" i="1" u="sng" dirty="0" smtClean="0"/>
              <a:t>Right Now</a:t>
            </a:r>
            <a:endParaRPr lang="en-US" b="1" u="sng" dirty="0"/>
          </a:p>
        </p:txBody>
      </p:sp>
    </p:spTree>
    <p:extLst>
      <p:ext uri="{BB962C8B-B14F-4D97-AF65-F5344CB8AC3E}">
        <p14:creationId xmlns:p14="http://schemas.microsoft.com/office/powerpoint/2010/main" val="2766868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going to do today?</a:t>
            </a:r>
            <a:endParaRPr lang="en-US" dirty="0"/>
          </a:p>
        </p:txBody>
      </p:sp>
      <p:sp>
        <p:nvSpPr>
          <p:cNvPr id="3" name="Content Placeholder 2"/>
          <p:cNvSpPr>
            <a:spLocks noGrp="1"/>
          </p:cNvSpPr>
          <p:nvPr>
            <p:ph idx="1"/>
          </p:nvPr>
        </p:nvSpPr>
        <p:spPr>
          <a:xfrm>
            <a:off x="866692" y="1940118"/>
            <a:ext cx="10245309" cy="3918679"/>
          </a:xfrm>
        </p:spPr>
        <p:txBody>
          <a:bodyPr>
            <a:normAutofit/>
          </a:bodyPr>
          <a:lstStyle/>
          <a:p>
            <a:pPr>
              <a:buAutoNum type="arabicPeriod"/>
            </a:pPr>
            <a:r>
              <a:rPr lang="en-US" dirty="0" smtClean="0">
                <a:solidFill>
                  <a:srgbClr val="00B050"/>
                </a:solidFill>
              </a:rPr>
              <a:t>Simplify</a:t>
            </a:r>
            <a:r>
              <a:rPr lang="en-US" dirty="0" smtClean="0"/>
              <a:t> and </a:t>
            </a:r>
            <a:r>
              <a:rPr lang="en-US" dirty="0" smtClean="0">
                <a:solidFill>
                  <a:srgbClr val="00B050"/>
                </a:solidFill>
              </a:rPr>
              <a:t>specify</a:t>
            </a:r>
            <a:r>
              <a:rPr lang="en-US" dirty="0" smtClean="0"/>
              <a:t> the language in the text-based writing FSA rubric to better </a:t>
            </a:r>
            <a:r>
              <a:rPr lang="en-US" dirty="0" smtClean="0">
                <a:solidFill>
                  <a:srgbClr val="00B050"/>
                </a:solidFill>
              </a:rPr>
              <a:t>understand </a:t>
            </a:r>
            <a:r>
              <a:rPr lang="en-US" dirty="0" smtClean="0"/>
              <a:t>how to </a:t>
            </a:r>
            <a:r>
              <a:rPr lang="en-US" dirty="0" smtClean="0">
                <a:solidFill>
                  <a:srgbClr val="00B050"/>
                </a:solidFill>
              </a:rPr>
              <a:t>evaluate</a:t>
            </a:r>
            <a:r>
              <a:rPr lang="en-US" dirty="0" smtClean="0"/>
              <a:t> student writing.</a:t>
            </a:r>
          </a:p>
          <a:p>
            <a:pPr>
              <a:buAutoNum type="arabicPeriod"/>
            </a:pPr>
            <a:r>
              <a:rPr lang="en-US" dirty="0" smtClean="0"/>
              <a:t>Score and </a:t>
            </a:r>
            <a:r>
              <a:rPr lang="en-US" dirty="0" smtClean="0">
                <a:solidFill>
                  <a:srgbClr val="00B050"/>
                </a:solidFill>
              </a:rPr>
              <a:t>discuss</a:t>
            </a:r>
            <a:r>
              <a:rPr lang="en-US" dirty="0" smtClean="0"/>
              <a:t> two student essays to calibrate our scoring perspective with that of the FSA Rubric. </a:t>
            </a:r>
          </a:p>
          <a:p>
            <a:pPr>
              <a:buAutoNum type="arabicPeriod"/>
            </a:pPr>
            <a:r>
              <a:rPr lang="en-US" dirty="0" smtClean="0"/>
              <a:t>Score and </a:t>
            </a:r>
            <a:r>
              <a:rPr lang="en-US" dirty="0" smtClean="0">
                <a:solidFill>
                  <a:srgbClr val="00B050"/>
                </a:solidFill>
              </a:rPr>
              <a:t>discuss</a:t>
            </a:r>
            <a:r>
              <a:rPr lang="en-US" dirty="0" smtClean="0"/>
              <a:t> several student essays in small groups</a:t>
            </a:r>
            <a:r>
              <a:rPr lang="en-US" dirty="0" smtClean="0"/>
              <a:t>.</a:t>
            </a:r>
          </a:p>
          <a:p>
            <a:pPr>
              <a:buAutoNum type="arabicPeriod"/>
            </a:pPr>
            <a:r>
              <a:rPr lang="en-US" dirty="0" smtClean="0"/>
              <a:t>Come together and </a:t>
            </a:r>
            <a:r>
              <a:rPr lang="en-US" dirty="0" smtClean="0">
                <a:solidFill>
                  <a:srgbClr val="00B050"/>
                </a:solidFill>
              </a:rPr>
              <a:t>share</a:t>
            </a:r>
            <a:r>
              <a:rPr lang="en-US" dirty="0" smtClean="0"/>
              <a:t> what we leaned and can take back to our districts.</a:t>
            </a:r>
            <a:endParaRPr lang="en-US" dirty="0"/>
          </a:p>
          <a:p>
            <a:pPr>
              <a:buAutoNum type="arabicPeriod"/>
            </a:pPr>
            <a:r>
              <a:rPr lang="en-US" dirty="0" smtClean="0">
                <a:solidFill>
                  <a:srgbClr val="00B050"/>
                </a:solidFill>
              </a:rPr>
              <a:t>Learn</a:t>
            </a:r>
            <a:r>
              <a:rPr lang="en-US" dirty="0" smtClean="0"/>
              <a:t> </a:t>
            </a:r>
            <a:r>
              <a:rPr lang="en-US" dirty="0" smtClean="0"/>
              <a:t>how to use mentor texts to empower struggling </a:t>
            </a:r>
            <a:r>
              <a:rPr lang="en-US" dirty="0" smtClean="0"/>
              <a:t>writers (and readers).    </a:t>
            </a:r>
            <a:endParaRPr lang="en-US" dirty="0"/>
          </a:p>
        </p:txBody>
      </p:sp>
    </p:spTree>
    <p:extLst>
      <p:ext uri="{BB962C8B-B14F-4D97-AF65-F5344CB8AC3E}">
        <p14:creationId xmlns:p14="http://schemas.microsoft.com/office/powerpoint/2010/main" val="1331059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One?</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the late summer of that year we lived in a house in a village that looked across the river and the plain to the mountains. In the bed of the river there were pebbles and boulders, dry and white in the sun, and the water was clear and swiftly moving and blue in the channels. Troops went by the house and down the </a:t>
            </a:r>
            <a:r>
              <a:rPr lang="en-US" dirty="0" smtClean="0"/>
              <a:t>road, </a:t>
            </a:r>
            <a:r>
              <a:rPr lang="en-US" dirty="0"/>
              <a:t>and the dust they raised powdered the leaves of the trees. The trunks of the trees too were dusty and the leaves fell early that </a:t>
            </a:r>
            <a:r>
              <a:rPr lang="en-US" dirty="0" smtClean="0"/>
              <a:t>year, </a:t>
            </a:r>
            <a:r>
              <a:rPr lang="en-US" dirty="0"/>
              <a:t>and we saw the troops marching along the road and the dust rising and leaves, stirred by the breeze, falling and the soldiers marching and afterward the road bare and white except for the </a:t>
            </a:r>
            <a:r>
              <a:rPr lang="en-US" dirty="0" smtClean="0"/>
              <a:t>leaves. </a:t>
            </a:r>
            <a:r>
              <a:rPr lang="en-US" u="sng" dirty="0" smtClean="0"/>
              <a:t>Ernest Hemingway - </a:t>
            </a:r>
            <a:r>
              <a:rPr lang="en-US" i="1" u="sng" dirty="0" smtClean="0"/>
              <a:t>A Farewell to Arms</a:t>
            </a:r>
          </a:p>
          <a:p>
            <a:endParaRPr lang="en-US" i="1" u="sng" dirty="0"/>
          </a:p>
          <a:p>
            <a:r>
              <a:rPr lang="en-US" b="1" dirty="0" smtClean="0"/>
              <a:t>Examine sentence structure. How does the author move the images along in the mind of the reader?</a:t>
            </a:r>
          </a:p>
          <a:p>
            <a:r>
              <a:rPr lang="en-US" b="1" dirty="0" smtClean="0"/>
              <a:t>How does the writer use punctuation and transitions to move his ideas along?</a:t>
            </a:r>
            <a:endParaRPr lang="en-US" b="1" dirty="0"/>
          </a:p>
          <a:p>
            <a:endParaRPr lang="en-US" i="1" u="sng" dirty="0"/>
          </a:p>
        </p:txBody>
      </p:sp>
    </p:spTree>
    <p:extLst>
      <p:ext uri="{BB962C8B-B14F-4D97-AF65-F5344CB8AC3E}">
        <p14:creationId xmlns:p14="http://schemas.microsoft.com/office/powerpoint/2010/main" val="1301357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Level?</a:t>
            </a:r>
            <a:endParaRPr lang="en-US" dirty="0"/>
          </a:p>
        </p:txBody>
      </p:sp>
      <p:sp>
        <p:nvSpPr>
          <p:cNvPr id="3" name="Content Placeholder 2"/>
          <p:cNvSpPr>
            <a:spLocks noGrp="1"/>
          </p:cNvSpPr>
          <p:nvPr>
            <p:ph idx="1"/>
          </p:nvPr>
        </p:nvSpPr>
        <p:spPr/>
        <p:txBody>
          <a:bodyPr>
            <a:normAutofit lnSpcReduction="10000"/>
          </a:bodyPr>
          <a:lstStyle/>
          <a:p>
            <a:r>
              <a:rPr lang="en-US" dirty="0"/>
              <a:t>In the late summer of that year we lived in a house in a village that looked across the river </a:t>
            </a:r>
            <a:r>
              <a:rPr lang="en-US" dirty="0">
                <a:solidFill>
                  <a:schemeClr val="accent2"/>
                </a:solidFill>
              </a:rPr>
              <a:t>and </a:t>
            </a:r>
            <a:r>
              <a:rPr lang="en-US" dirty="0"/>
              <a:t>the plain to the mountains. In the bed of the river there were pebbles </a:t>
            </a:r>
            <a:r>
              <a:rPr lang="en-US" dirty="0">
                <a:solidFill>
                  <a:schemeClr val="accent2"/>
                </a:solidFill>
              </a:rPr>
              <a:t>and</a:t>
            </a:r>
            <a:r>
              <a:rPr lang="en-US" dirty="0"/>
              <a:t> boulders, dry and white in the </a:t>
            </a:r>
            <a:r>
              <a:rPr lang="en-US" dirty="0">
                <a:solidFill>
                  <a:schemeClr val="accent2"/>
                </a:solidFill>
              </a:rPr>
              <a:t>sun, and </a:t>
            </a:r>
            <a:r>
              <a:rPr lang="en-US" dirty="0"/>
              <a:t>the water was clear and swiftly moving and blue in the channels. Troops went by the house </a:t>
            </a:r>
            <a:r>
              <a:rPr lang="en-US" dirty="0">
                <a:solidFill>
                  <a:schemeClr val="accent2"/>
                </a:solidFill>
              </a:rPr>
              <a:t>and</a:t>
            </a:r>
            <a:r>
              <a:rPr lang="en-US" dirty="0"/>
              <a:t> down the </a:t>
            </a:r>
            <a:r>
              <a:rPr lang="en-US" dirty="0" smtClean="0">
                <a:solidFill>
                  <a:schemeClr val="accent2"/>
                </a:solidFill>
              </a:rPr>
              <a:t>road, </a:t>
            </a:r>
            <a:r>
              <a:rPr lang="en-US" dirty="0">
                <a:solidFill>
                  <a:schemeClr val="accent2"/>
                </a:solidFill>
              </a:rPr>
              <a:t>and </a:t>
            </a:r>
            <a:r>
              <a:rPr lang="en-US" dirty="0"/>
              <a:t>the dust they raised powdered the leaves of the trees. The trunks of the trees too were dusty </a:t>
            </a:r>
            <a:r>
              <a:rPr lang="en-US" dirty="0">
                <a:solidFill>
                  <a:schemeClr val="accent2"/>
                </a:solidFill>
              </a:rPr>
              <a:t>and</a:t>
            </a:r>
            <a:r>
              <a:rPr lang="en-US" dirty="0"/>
              <a:t> the leaves fell early that </a:t>
            </a:r>
            <a:r>
              <a:rPr lang="en-US" dirty="0" smtClean="0">
                <a:solidFill>
                  <a:schemeClr val="accent2"/>
                </a:solidFill>
              </a:rPr>
              <a:t>year, </a:t>
            </a:r>
            <a:r>
              <a:rPr lang="en-US" dirty="0">
                <a:solidFill>
                  <a:schemeClr val="accent2"/>
                </a:solidFill>
              </a:rPr>
              <a:t>and </a:t>
            </a:r>
            <a:r>
              <a:rPr lang="en-US" dirty="0"/>
              <a:t>we saw the troops marching along the road and the dust rising and leaves, stirred by the breeze, falling </a:t>
            </a:r>
            <a:r>
              <a:rPr lang="en-US" dirty="0">
                <a:solidFill>
                  <a:schemeClr val="accent2"/>
                </a:solidFill>
              </a:rPr>
              <a:t>and</a:t>
            </a:r>
            <a:r>
              <a:rPr lang="en-US" dirty="0">
                <a:solidFill>
                  <a:srgbClr val="FF0000"/>
                </a:solidFill>
              </a:rPr>
              <a:t> </a:t>
            </a:r>
            <a:r>
              <a:rPr lang="en-US" dirty="0"/>
              <a:t>the soldiers marching and afterward the road bare </a:t>
            </a:r>
            <a:r>
              <a:rPr lang="en-US" dirty="0">
                <a:solidFill>
                  <a:schemeClr val="accent2"/>
                </a:solidFill>
              </a:rPr>
              <a:t>and</a:t>
            </a:r>
            <a:r>
              <a:rPr lang="en-US" dirty="0">
                <a:solidFill>
                  <a:srgbClr val="FF0000"/>
                </a:solidFill>
              </a:rPr>
              <a:t> </a:t>
            </a:r>
            <a:r>
              <a:rPr lang="en-US" dirty="0"/>
              <a:t>white except for the leaves. </a:t>
            </a:r>
            <a:r>
              <a:rPr lang="en-US" u="sng" dirty="0"/>
              <a:t>Ernest Hemingway - </a:t>
            </a:r>
            <a:r>
              <a:rPr lang="en-US" i="1" u="sng" dirty="0"/>
              <a:t>A Farewell to </a:t>
            </a:r>
            <a:r>
              <a:rPr lang="en-US" i="1" u="sng" dirty="0" smtClean="0"/>
              <a:t>Arms</a:t>
            </a:r>
          </a:p>
          <a:p>
            <a:pPr marL="0" indent="0">
              <a:buNone/>
            </a:pPr>
            <a:endParaRPr lang="en-US" i="1" u="sng" dirty="0"/>
          </a:p>
          <a:p>
            <a:r>
              <a:rPr lang="en-US" b="1" dirty="0" smtClean="0"/>
              <a:t>Now, using the punctuation and sentence structure we discussed  write a paragraph that describes a place you have been.</a:t>
            </a:r>
            <a:endParaRPr lang="en-US" b="1" dirty="0"/>
          </a:p>
          <a:p>
            <a:endParaRPr lang="en-US" dirty="0"/>
          </a:p>
        </p:txBody>
      </p:sp>
    </p:spTree>
    <p:extLst>
      <p:ext uri="{BB962C8B-B14F-4D97-AF65-F5344CB8AC3E}">
        <p14:creationId xmlns:p14="http://schemas.microsoft.com/office/powerpoint/2010/main" val="1925844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a:t>
            </a:r>
            <a:endParaRPr lang="en-US" dirty="0"/>
          </a:p>
        </p:txBody>
      </p:sp>
      <p:sp>
        <p:nvSpPr>
          <p:cNvPr id="3" name="Content Placeholder 2"/>
          <p:cNvSpPr>
            <a:spLocks noGrp="1"/>
          </p:cNvSpPr>
          <p:nvPr>
            <p:ph idx="1"/>
          </p:nvPr>
        </p:nvSpPr>
        <p:spPr/>
        <p:txBody>
          <a:bodyPr/>
          <a:lstStyle/>
          <a:p>
            <a:pPr marL="0" indent="0">
              <a:buNone/>
            </a:pPr>
            <a:r>
              <a:rPr lang="en-US" dirty="0" smtClean="0"/>
              <a:t>In December two years ago we stayed in a little hotel in the town of Bolzano, Italy that gazed into a valley between two snow-dusted mountains in front of a lead gray sky. Along the edge of the valley there were farm houses and rustic barns, wooden and damp in the mist, </a:t>
            </a:r>
            <a:r>
              <a:rPr lang="en-US" dirty="0"/>
              <a:t>and the </a:t>
            </a:r>
            <a:r>
              <a:rPr lang="en-US" dirty="0" smtClean="0"/>
              <a:t>stone street just below our second floor window streamed with the comings and goings and locals and tourists alike. A train in the distance rattled past and passed into memory, </a:t>
            </a:r>
            <a:r>
              <a:rPr lang="en-US" dirty="0"/>
              <a:t>and </a:t>
            </a:r>
            <a:r>
              <a:rPr lang="en-US" dirty="0" smtClean="0"/>
              <a:t>its metal motion ringing through the branches </a:t>
            </a:r>
            <a:r>
              <a:rPr lang="en-US" dirty="0"/>
              <a:t>of the trees. The </a:t>
            </a:r>
            <a:r>
              <a:rPr lang="en-US" dirty="0" smtClean="0"/>
              <a:t>trees sagged under  the weight of air’s condensation and leaves looked tired that morning, </a:t>
            </a:r>
            <a:r>
              <a:rPr lang="en-US" dirty="0"/>
              <a:t>and we </a:t>
            </a:r>
            <a:r>
              <a:rPr lang="en-US" dirty="0" smtClean="0"/>
              <a:t>watched a red cable car climbing into the sky and </a:t>
            </a:r>
            <a:r>
              <a:rPr lang="en-US" dirty="0"/>
              <a:t>the </a:t>
            </a:r>
            <a:r>
              <a:rPr lang="en-US" dirty="0" smtClean="0"/>
              <a:t>day warming and the clouds lifting, spurred by the wind, swirling </a:t>
            </a:r>
            <a:r>
              <a:rPr lang="en-US" dirty="0"/>
              <a:t>and the </a:t>
            </a:r>
            <a:r>
              <a:rPr lang="en-US" dirty="0" smtClean="0"/>
              <a:t>visitors </a:t>
            </a:r>
            <a:r>
              <a:rPr lang="en-US" dirty="0"/>
              <a:t>marching </a:t>
            </a:r>
            <a:r>
              <a:rPr lang="en-US" dirty="0" smtClean="0"/>
              <a:t>off to their adventures and </a:t>
            </a:r>
            <a:r>
              <a:rPr lang="en-US" dirty="0"/>
              <a:t>afterward the </a:t>
            </a:r>
            <a:r>
              <a:rPr lang="en-US" dirty="0" smtClean="0"/>
              <a:t>cafés quiet and barren except </a:t>
            </a:r>
            <a:r>
              <a:rPr lang="en-US" dirty="0"/>
              <a:t>for the </a:t>
            </a:r>
            <a:r>
              <a:rPr lang="en-US" dirty="0" smtClean="0"/>
              <a:t>dishes clanking in sinks.</a:t>
            </a:r>
            <a:endParaRPr lang="en-US" dirty="0"/>
          </a:p>
        </p:txBody>
      </p:sp>
    </p:spTree>
    <p:extLst>
      <p:ext uri="{BB962C8B-B14F-4D97-AF65-F5344CB8AC3E}">
        <p14:creationId xmlns:p14="http://schemas.microsoft.com/office/powerpoint/2010/main" val="4023208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Social </a:t>
            </a:r>
            <a:r>
              <a:rPr lang="en-US" dirty="0" smtClean="0"/>
              <a:t>Studies?</a:t>
            </a:r>
            <a:endParaRPr lang="en-US" dirty="0"/>
          </a:p>
        </p:txBody>
      </p:sp>
      <p:sp>
        <p:nvSpPr>
          <p:cNvPr id="3" name="Content Placeholder 2"/>
          <p:cNvSpPr>
            <a:spLocks noGrp="1"/>
          </p:cNvSpPr>
          <p:nvPr>
            <p:ph idx="1"/>
          </p:nvPr>
        </p:nvSpPr>
        <p:spPr/>
        <p:txBody>
          <a:bodyPr/>
          <a:lstStyle/>
          <a:p>
            <a:r>
              <a:rPr lang="en-US" dirty="0"/>
              <a:t>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r>
              <a:rPr lang="en-US" dirty="0" smtClean="0"/>
              <a:t>.</a:t>
            </a:r>
          </a:p>
          <a:p>
            <a:endParaRPr lang="en-US" dirty="0"/>
          </a:p>
          <a:p>
            <a:r>
              <a:rPr lang="en-US" b="1" dirty="0" smtClean="0"/>
              <a:t>How might you use  this as a mentor text?</a:t>
            </a:r>
          </a:p>
          <a:p>
            <a:pPr marL="0" indent="0">
              <a:buNone/>
            </a:pPr>
            <a:endParaRPr lang="en-US" dirty="0"/>
          </a:p>
        </p:txBody>
      </p:sp>
    </p:spTree>
    <p:extLst>
      <p:ext uri="{BB962C8B-B14F-4D97-AF65-F5344CB8AC3E}">
        <p14:creationId xmlns:p14="http://schemas.microsoft.com/office/powerpoint/2010/main" val="3441555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Math?</a:t>
            </a:r>
            <a:endParaRPr lang="en-US" dirty="0"/>
          </a:p>
        </p:txBody>
      </p:sp>
      <p:sp>
        <p:nvSpPr>
          <p:cNvPr id="3" name="Content Placeholder 2"/>
          <p:cNvSpPr>
            <a:spLocks noGrp="1"/>
          </p:cNvSpPr>
          <p:nvPr>
            <p:ph idx="1"/>
          </p:nvPr>
        </p:nvSpPr>
        <p:spPr/>
        <p:txBody>
          <a:bodyPr/>
          <a:lstStyle/>
          <a:p>
            <a:r>
              <a:rPr lang="en-US" dirty="0"/>
              <a:t>Two boats on opposite banks of a river start moving towards each other. They first pass each other 1400 meters from one bank. They each continue to the opposite bank, immediately turn around and start back to the other bank. When they pass each other a second time, they are 600 meters from the other bank. We assume that each boat travels at a constant speed all along the journey. Find the width of the river? </a:t>
            </a:r>
            <a:br>
              <a:rPr lang="en-US" dirty="0"/>
            </a:br>
            <a:endParaRPr lang="en-US" dirty="0" smtClean="0"/>
          </a:p>
          <a:p>
            <a:r>
              <a:rPr lang="en-US" b="1" dirty="0"/>
              <a:t>How might you use  this as a mentor text?</a:t>
            </a:r>
          </a:p>
          <a:p>
            <a:pPr marL="0" indent="0">
              <a:buNone/>
            </a:pPr>
            <a:r>
              <a:rPr lang="en-US" dirty="0"/>
              <a:t/>
            </a:r>
            <a:br>
              <a:rPr lang="en-US" dirty="0"/>
            </a:br>
            <a:endParaRPr lang="en-US" dirty="0"/>
          </a:p>
        </p:txBody>
      </p:sp>
    </p:spTree>
    <p:extLst>
      <p:ext uri="{BB962C8B-B14F-4D97-AF65-F5344CB8AC3E}">
        <p14:creationId xmlns:p14="http://schemas.microsoft.com/office/powerpoint/2010/main" val="900145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kids reading now/next?</a:t>
            </a:r>
            <a:endParaRPr lang="en-US" dirty="0"/>
          </a:p>
        </p:txBody>
      </p:sp>
      <p:sp>
        <p:nvSpPr>
          <p:cNvPr id="3" name="Content Placeholder 2"/>
          <p:cNvSpPr>
            <a:spLocks noGrp="1"/>
          </p:cNvSpPr>
          <p:nvPr>
            <p:ph idx="1"/>
          </p:nvPr>
        </p:nvSpPr>
        <p:spPr/>
        <p:txBody>
          <a:bodyPr/>
          <a:lstStyle/>
          <a:p>
            <a:r>
              <a:rPr lang="en-US" dirty="0" smtClean="0"/>
              <a:t>HOW might you use this approach in your class?</a:t>
            </a:r>
            <a:endParaRPr lang="en-US" dirty="0"/>
          </a:p>
          <a:p>
            <a:endParaRPr lang="en-US" dirty="0"/>
          </a:p>
          <a:p>
            <a:endParaRPr lang="en-US" dirty="0"/>
          </a:p>
        </p:txBody>
      </p:sp>
    </p:spTree>
    <p:extLst>
      <p:ext uri="{BB962C8B-B14F-4D97-AF65-F5344CB8AC3E}">
        <p14:creationId xmlns:p14="http://schemas.microsoft.com/office/powerpoint/2010/main" val="522333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Sense of the Numbers</a:t>
            </a:r>
            <a:endParaRPr lang="en-US" dirty="0"/>
          </a:p>
        </p:txBody>
      </p:sp>
      <p:sp>
        <p:nvSpPr>
          <p:cNvPr id="3" name="Content Placeholder 2"/>
          <p:cNvSpPr>
            <a:spLocks noGrp="1"/>
          </p:cNvSpPr>
          <p:nvPr>
            <p:ph idx="1"/>
          </p:nvPr>
        </p:nvSpPr>
        <p:spPr/>
        <p:txBody>
          <a:bodyPr/>
          <a:lstStyle/>
          <a:p>
            <a:r>
              <a:rPr lang="en-US" sz="3200" dirty="0" smtClean="0"/>
              <a:t>Holistic VS. Analytic</a:t>
            </a:r>
          </a:p>
          <a:p>
            <a:r>
              <a:rPr lang="en-US" sz="3200" dirty="0" smtClean="0"/>
              <a:t>Range of quality within each score point</a:t>
            </a:r>
          </a:p>
          <a:p>
            <a:r>
              <a:rPr lang="en-US" sz="3200" dirty="0" smtClean="0"/>
              <a:t>Just a big bag of points</a:t>
            </a:r>
          </a:p>
          <a:p>
            <a:pPr marL="0" indent="0">
              <a:buNone/>
            </a:pPr>
            <a:endParaRPr lang="en-US" dirty="0"/>
          </a:p>
        </p:txBody>
      </p:sp>
    </p:spTree>
    <p:extLst>
      <p:ext uri="{BB962C8B-B14F-4D97-AF65-F5344CB8AC3E}">
        <p14:creationId xmlns:p14="http://schemas.microsoft.com/office/powerpoint/2010/main" val="2597088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081048764"/>
              </p:ext>
            </p:extLst>
          </p:nvPr>
        </p:nvGraphicFramePr>
        <p:xfrm>
          <a:off x="680417" y="193406"/>
          <a:ext cx="10831166" cy="5364555"/>
        </p:xfrm>
        <a:graphic>
          <a:graphicData uri="http://schemas.openxmlformats.org/drawingml/2006/table">
            <a:tbl>
              <a:tblPr firstRow="1" firstCol="1" bandRow="1"/>
              <a:tblGrid>
                <a:gridCol w="695329"/>
                <a:gridCol w="3422203"/>
                <a:gridCol w="3317587"/>
                <a:gridCol w="3396047"/>
              </a:tblGrid>
              <a:tr h="513394">
                <a:tc>
                  <a:txBody>
                    <a:bodyPr/>
                    <a:lstStyle/>
                    <a:p>
                      <a:pPr marL="0" marR="0">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Score Point</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Purpose; Focus; Organization</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Evidence; Elaboration</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Conventions</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958930">
                <a:tc>
                  <a:txBody>
                    <a:bodyPr/>
                    <a:lstStyle/>
                    <a:p>
                      <a:pPr marL="0" marR="0">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Totally</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focused, controlled,  and clear with varied transitions seamlessly integrated into a precise progression of ideas.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Evidence</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is integrated seamlessly </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and is maintained with appropriate</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advanced vocabulary </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and </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elaboration that provides </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insight into the text.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XXXXXXXXXX</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1197919">
                <a:tc>
                  <a:txBody>
                    <a:bodyPr/>
                    <a:lstStyle/>
                    <a:p>
                      <a:pPr marL="0" marR="0">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Consistent</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focus and clear organization, smoothly integrated transitional strategies, very few unrelated ideas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Evidence</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provides support for the main idea/claim with elaboration that offers some new ideas not stated directly in the text and some appropriate, advanced vocabulary</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XXXXXXXXXX</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958930">
                <a:tc>
                  <a:txBody>
                    <a:bodyPr/>
                    <a:lstStyle/>
                    <a:p>
                      <a:pPr marL="0" marR="0">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Inconsistent focus and organization, some unrelated ideas, “clunky” or incorrect</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transitional strategies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Some</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relevant evidence but elaboration is mostly re-statement or summary of ideas in the text which is integrated in a repetitive or simplistic manner.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Errors are minimal.</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Student illustrates clear control and understanding of punctuation and grammatical concepts.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1026787">
                <a:tc>
                  <a:txBody>
                    <a:bodyPr/>
                    <a:lstStyle/>
                    <a:p>
                      <a:pPr marL="0" marR="0">
                        <a:lnSpc>
                          <a:spcPct val="107000"/>
                        </a:lnSpc>
                        <a:spcBef>
                          <a:spcPts val="0"/>
                        </a:spcBef>
                        <a:spcAft>
                          <a:spcPts val="0"/>
                        </a:spcAft>
                      </a:pPr>
                      <a:r>
                        <a:rPr lang="en-US" sz="14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Essay is related</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to topic but student shows no awareness of purpose, no  structure, lots of unrelated ideas, and very weak (absent) transitional strategies.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Very</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minimal, irrelevant, or absent evidence unclearly expressed in simplistic sentence construction and vocabulary.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Varied errors are consistent throughout the essay, but the student</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shows some understanding of punctuation and  grammatical concepts.</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708595">
                <a:tc>
                  <a:txBody>
                    <a:bodyPr/>
                    <a:lstStyle/>
                    <a:p>
                      <a:pPr marL="0" marR="0">
                        <a:lnSpc>
                          <a:spcPct val="107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XXXXXXXXXX</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XXXXXXXXXX</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Errors</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are so numerous and varied that they affect the reader’s understanding of the essay.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bl>
          </a:graphicData>
        </a:graphic>
      </p:graphicFrame>
    </p:spTree>
    <p:extLst>
      <p:ext uri="{BB962C8B-B14F-4D97-AF65-F5344CB8AC3E}">
        <p14:creationId xmlns:p14="http://schemas.microsoft.com/office/powerpoint/2010/main" val="1106022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Uncensored and Unofficial Rubric</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11444133"/>
              </p:ext>
            </p:extLst>
          </p:nvPr>
        </p:nvGraphicFramePr>
        <p:xfrm>
          <a:off x="1181959" y="95250"/>
          <a:ext cx="9350894" cy="4764290"/>
        </p:xfrm>
        <a:graphic>
          <a:graphicData uri="http://schemas.openxmlformats.org/drawingml/2006/table">
            <a:tbl>
              <a:tblPr firstRow="1" firstCol="1" bandRow="1"/>
              <a:tblGrid>
                <a:gridCol w="1775771"/>
                <a:gridCol w="2557617"/>
                <a:gridCol w="2479434"/>
                <a:gridCol w="2538072"/>
              </a:tblGrid>
              <a:tr h="988950">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Score Point</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Purpose; Focus; Organization</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Evidence; Elaboration</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07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Conventions</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33697">
                <a:tc>
                  <a:txBody>
                    <a:bodyPr/>
                    <a:lstStyle/>
                    <a:p>
                      <a:pPr marL="0" marR="0">
                        <a:lnSpc>
                          <a:spcPct val="107000"/>
                        </a:lnSpc>
                        <a:spcBef>
                          <a:spcPts val="0"/>
                        </a:spcBef>
                        <a:spcAft>
                          <a:spcPts val="0"/>
                        </a:spcAft>
                      </a:pPr>
                      <a:r>
                        <a:rPr lang="en-US"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Holy Crap!</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Holy Crap!</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XXXXXXXXXX</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652842">
                <a:tc>
                  <a:txBody>
                    <a:bodyPr/>
                    <a:lstStyle/>
                    <a:p>
                      <a:pPr marL="0" marR="0">
                        <a:lnSpc>
                          <a:spcPct val="107000"/>
                        </a:lnSpc>
                        <a:spcBef>
                          <a:spcPts val="0"/>
                        </a:spcBef>
                        <a:spcAft>
                          <a:spcPts val="0"/>
                        </a:spcAft>
                      </a:pPr>
                      <a:r>
                        <a:rPr lang="en-US"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OK. That’s solid.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OK. That’s solid.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XXXXXXXXXX</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1361324">
                <a:tc>
                  <a:txBody>
                    <a:bodyPr/>
                    <a:lstStyle/>
                    <a:p>
                      <a:pPr marL="0" marR="0">
                        <a:lnSpc>
                          <a:spcPct val="107000"/>
                        </a:lnSpc>
                        <a:spcBef>
                          <a:spcPts val="0"/>
                        </a:spcBef>
                        <a:spcAft>
                          <a:spcPts val="0"/>
                        </a:spcAft>
                      </a:pPr>
                      <a:r>
                        <a:rPr lang="en-US"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Eh.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Eh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OK. That’s solid…all the way to Holy Crap!</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533697">
                <a:tc>
                  <a:txBody>
                    <a:bodyPr/>
                    <a:lstStyle/>
                    <a:p>
                      <a:pPr marL="0" marR="0">
                        <a:lnSpc>
                          <a:spcPct val="107000"/>
                        </a:lnSpc>
                        <a:spcBef>
                          <a:spcPts val="0"/>
                        </a:spcBef>
                        <a:spcAft>
                          <a:spcPts val="0"/>
                        </a:spcAft>
                      </a:pPr>
                      <a:r>
                        <a:rPr lang="en-US"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Huh? What?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Huh? What?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Eh.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r h="533697">
                <a:tc>
                  <a:txBody>
                    <a:bodyPr/>
                    <a:lstStyle/>
                    <a:p>
                      <a:pPr marL="0" marR="0">
                        <a:lnSpc>
                          <a:spcPct val="107000"/>
                        </a:lnSpc>
                        <a:spcBef>
                          <a:spcPts val="0"/>
                        </a:spcBef>
                        <a:spcAft>
                          <a:spcPts val="0"/>
                        </a:spcAft>
                      </a:pPr>
                      <a:r>
                        <a:rPr lang="en-US"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XXXXXXXXXX</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XXXXXXXXXX</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L="0" marR="0">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Huh? What?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68" marR="544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r>
            </a:tbl>
          </a:graphicData>
        </a:graphic>
      </p:graphicFrame>
    </p:spTree>
    <p:extLst>
      <p:ext uri="{BB962C8B-B14F-4D97-AF65-F5344CB8AC3E}">
        <p14:creationId xmlns:p14="http://schemas.microsoft.com/office/powerpoint/2010/main" val="2297972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Scoring</a:t>
            </a:r>
            <a:endParaRPr lang="en-US" dirty="0"/>
          </a:p>
        </p:txBody>
      </p:sp>
      <p:sp>
        <p:nvSpPr>
          <p:cNvPr id="3" name="Content Placeholder 2"/>
          <p:cNvSpPr>
            <a:spLocks noGrp="1"/>
          </p:cNvSpPr>
          <p:nvPr>
            <p:ph idx="1"/>
          </p:nvPr>
        </p:nvSpPr>
        <p:spPr/>
        <p:txBody>
          <a:bodyPr/>
          <a:lstStyle/>
          <a:p>
            <a:r>
              <a:rPr lang="en-US" dirty="0" smtClean="0"/>
              <a:t>Recognize your own writing </a:t>
            </a:r>
            <a:r>
              <a:rPr lang="en-US" dirty="0" smtClean="0"/>
              <a:t>bias.</a:t>
            </a:r>
            <a:endParaRPr lang="en-US" dirty="0" smtClean="0"/>
          </a:p>
          <a:p>
            <a:r>
              <a:rPr lang="en-US" dirty="0" smtClean="0"/>
              <a:t>Conventions: Are the errors varied? Do they impede your understanding?</a:t>
            </a:r>
          </a:p>
          <a:p>
            <a:r>
              <a:rPr lang="en-US" dirty="0" smtClean="0"/>
              <a:t>PFO - The 1-3-1 is not the only way.</a:t>
            </a:r>
          </a:p>
          <a:p>
            <a:r>
              <a:rPr lang="en-US" dirty="0" smtClean="0"/>
              <a:t>EE – Did the student bring anything new?</a:t>
            </a:r>
          </a:p>
          <a:p>
            <a:r>
              <a:rPr lang="en-US" dirty="0"/>
              <a:t>Surface/Re-statement/Summary (1-2)</a:t>
            </a:r>
          </a:p>
          <a:p>
            <a:r>
              <a:rPr lang="en-US" dirty="0"/>
              <a:t>Analysis/Interpretation/Synthesis (3-4)</a:t>
            </a:r>
          </a:p>
          <a:p>
            <a:pPr marL="0" indent="0">
              <a:buNone/>
            </a:pPr>
            <a:endParaRPr lang="en-US" dirty="0"/>
          </a:p>
        </p:txBody>
      </p:sp>
    </p:spTree>
    <p:extLst>
      <p:ext uri="{BB962C8B-B14F-4D97-AF65-F5344CB8AC3E}">
        <p14:creationId xmlns:p14="http://schemas.microsoft.com/office/powerpoint/2010/main" val="1051877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997" y="585734"/>
            <a:ext cx="10032004" cy="970450"/>
          </a:xfrm>
        </p:spPr>
        <p:txBody>
          <a:bodyPr/>
          <a:lstStyle/>
          <a:p>
            <a:r>
              <a:rPr lang="en-US" dirty="0" smtClean="0"/>
              <a:t>Let’s Practice!</a:t>
            </a:r>
            <a:endParaRPr lang="en-US" dirty="0"/>
          </a:p>
        </p:txBody>
      </p:sp>
      <p:sp>
        <p:nvSpPr>
          <p:cNvPr id="3" name="Content Placeholder 2"/>
          <p:cNvSpPr>
            <a:spLocks noGrp="1"/>
          </p:cNvSpPr>
          <p:nvPr>
            <p:ph idx="1"/>
          </p:nvPr>
        </p:nvSpPr>
        <p:spPr>
          <a:xfrm>
            <a:off x="123825" y="2222286"/>
            <a:ext cx="10988176" cy="4407113"/>
          </a:xfrm>
        </p:spPr>
        <p:txBody>
          <a:bodyPr>
            <a:normAutofit fontScale="70000" lnSpcReduction="20000"/>
          </a:bodyPr>
          <a:lstStyle/>
          <a:p>
            <a:pPr marL="0" indent="0">
              <a:buNone/>
            </a:pPr>
            <a:r>
              <a:rPr lang="en-US" sz="2600" dirty="0" smtClean="0"/>
              <a:t>1. Read </a:t>
            </a:r>
            <a:r>
              <a:rPr lang="en-US" sz="2600" dirty="0" smtClean="0"/>
              <a:t>along with me as I read the text aloud, paying special attention to the three domains.</a:t>
            </a:r>
          </a:p>
          <a:p>
            <a:pPr marL="0" indent="0">
              <a:buNone/>
            </a:pPr>
            <a:endParaRPr lang="en-US" sz="2600" dirty="0"/>
          </a:p>
          <a:p>
            <a:pPr marL="0" indent="0">
              <a:buNone/>
            </a:pPr>
            <a:r>
              <a:rPr lang="en-US" sz="2600" b="1" dirty="0" smtClean="0"/>
              <a:t>6</a:t>
            </a:r>
            <a:r>
              <a:rPr lang="en-US" sz="2600" b="1" baseline="30000" dirty="0" smtClean="0"/>
              <a:t>th</a:t>
            </a:r>
            <a:r>
              <a:rPr lang="en-US" sz="2600" b="1" dirty="0" smtClean="0"/>
              <a:t> Grade Prompt </a:t>
            </a:r>
            <a:r>
              <a:rPr lang="en-US" sz="2600" b="1" dirty="0" smtClean="0"/>
              <a:t>– Write a response analyzing whether of not Celia used information from “How to Create a Wetland” in making her backyard project</a:t>
            </a:r>
            <a:r>
              <a:rPr lang="en-US" sz="2600" b="1" dirty="0" smtClean="0"/>
              <a:t>.</a:t>
            </a:r>
          </a:p>
          <a:p>
            <a:pPr marL="0" indent="0">
              <a:buNone/>
            </a:pPr>
            <a:endParaRPr lang="en-US" sz="2600" b="1" dirty="0"/>
          </a:p>
          <a:p>
            <a:pPr marL="0" indent="0">
              <a:buNone/>
            </a:pPr>
            <a:r>
              <a:rPr lang="en-US" sz="2600" b="1" dirty="0" smtClean="0"/>
              <a:t>7</a:t>
            </a:r>
            <a:r>
              <a:rPr lang="en-US" sz="2600" b="1" baseline="30000" dirty="0" smtClean="0"/>
              <a:t>th</a:t>
            </a:r>
            <a:r>
              <a:rPr lang="en-US" sz="2600" b="1" dirty="0" smtClean="0"/>
              <a:t> Grade prompt – Write an argumentative essay explaining why you agree or disagree with people who demand rescue services when they put themselves at risk. Support your claim with details from what you have read.</a:t>
            </a:r>
            <a:endParaRPr lang="en-US" sz="2600" b="1" dirty="0"/>
          </a:p>
          <a:p>
            <a:pPr marL="0" indent="0">
              <a:buNone/>
            </a:pPr>
            <a:endParaRPr lang="en-US" sz="2600" dirty="0"/>
          </a:p>
          <a:p>
            <a:pPr marL="0" indent="0">
              <a:buNone/>
            </a:pPr>
            <a:r>
              <a:rPr lang="en-US" sz="2600" dirty="0" smtClean="0"/>
              <a:t>2. After </a:t>
            </a:r>
            <a:r>
              <a:rPr lang="en-US" sz="2600" dirty="0"/>
              <a:t>reading, turn to your shoulder partner and discuss your score points within each domain.</a:t>
            </a:r>
          </a:p>
          <a:p>
            <a:pPr>
              <a:buFontTx/>
              <a:buChar char="-"/>
            </a:pPr>
            <a:endParaRPr lang="en-US" dirty="0" smtClean="0"/>
          </a:p>
          <a:p>
            <a:pPr>
              <a:buFontTx/>
              <a:buChar char="-"/>
            </a:pPr>
            <a:endParaRPr lang="en-US" dirty="0" smtClean="0"/>
          </a:p>
          <a:p>
            <a:pPr>
              <a:buFontTx/>
              <a:buChar char="-"/>
            </a:pPr>
            <a:endParaRPr lang="en-US" dirty="0" smtClean="0"/>
          </a:p>
          <a:p>
            <a:pPr marL="0" indent="0">
              <a:buNone/>
            </a:pPr>
            <a:r>
              <a:rPr lang="en-US" dirty="0" smtClean="0"/>
              <a:t> </a:t>
            </a:r>
          </a:p>
          <a:p>
            <a:pPr>
              <a:buAutoNum type="arabicPeriod"/>
            </a:pPr>
            <a:endParaRPr lang="en-US" dirty="0"/>
          </a:p>
        </p:txBody>
      </p:sp>
    </p:spTree>
    <p:extLst>
      <p:ext uri="{BB962C8B-B14F-4D97-AF65-F5344CB8AC3E}">
        <p14:creationId xmlns:p14="http://schemas.microsoft.com/office/powerpoint/2010/main" val="2951295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a:t>
            </a:r>
            <a:endParaRPr lang="en-US" dirty="0"/>
          </a:p>
        </p:txBody>
      </p:sp>
      <p:sp>
        <p:nvSpPr>
          <p:cNvPr id="3" name="Content Placeholder 2"/>
          <p:cNvSpPr>
            <a:spLocks noGrp="1"/>
          </p:cNvSpPr>
          <p:nvPr>
            <p:ph idx="1"/>
          </p:nvPr>
        </p:nvSpPr>
        <p:spPr>
          <a:xfrm>
            <a:off x="1001863" y="2016579"/>
            <a:ext cx="9124175" cy="2975525"/>
          </a:xfrm>
        </p:spPr>
        <p:txBody>
          <a:bodyPr/>
          <a:lstStyle/>
          <a:p>
            <a:pPr marL="0" indent="0">
              <a:buNone/>
            </a:pPr>
            <a:r>
              <a:rPr lang="en-US" dirty="0" smtClean="0"/>
              <a:t>1. Choose a grade level you are interested in </a:t>
            </a:r>
            <a:r>
              <a:rPr lang="en-US" dirty="0" smtClean="0"/>
              <a:t>scoring (10 at a table is optimal).</a:t>
            </a:r>
            <a:endParaRPr lang="en-US" dirty="0" smtClean="0"/>
          </a:p>
          <a:p>
            <a:pPr marL="0" indent="0">
              <a:buNone/>
            </a:pPr>
            <a:endParaRPr lang="en-US" dirty="0"/>
          </a:p>
          <a:p>
            <a:pPr marL="0" indent="0">
              <a:buNone/>
            </a:pPr>
            <a:r>
              <a:rPr lang="en-US" dirty="0" smtClean="0"/>
              <a:t>2. At each table, you will score 3-4- student papers and discuss </a:t>
            </a:r>
            <a:r>
              <a:rPr lang="en-US" dirty="0" smtClean="0"/>
              <a:t>your </a:t>
            </a:r>
            <a:r>
              <a:rPr lang="en-US" dirty="0" smtClean="0"/>
              <a:t>scores with the group.</a:t>
            </a:r>
          </a:p>
          <a:p>
            <a:pPr marL="0" indent="0">
              <a:buNone/>
            </a:pPr>
            <a:endParaRPr lang="en-US" dirty="0" smtClean="0"/>
          </a:p>
          <a:p>
            <a:pPr marL="0" indent="0">
              <a:buNone/>
            </a:pPr>
            <a:r>
              <a:rPr lang="en-US" dirty="0" smtClean="0"/>
              <a:t>3. Questions to consider: What is this student’s greatest need? How does this score inform classroom instruction?  </a:t>
            </a:r>
            <a:r>
              <a:rPr lang="en-US" dirty="0" smtClean="0"/>
              <a:t>What information can you bring back to your district?</a:t>
            </a:r>
            <a:endParaRPr lang="en-US" dirty="0"/>
          </a:p>
        </p:txBody>
      </p:sp>
    </p:spTree>
    <p:extLst>
      <p:ext uri="{BB962C8B-B14F-4D97-AF65-F5344CB8AC3E}">
        <p14:creationId xmlns:p14="http://schemas.microsoft.com/office/powerpoint/2010/main" val="2669651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8867" y="1200150"/>
            <a:ext cx="10035117" cy="2057998"/>
          </a:xfrm>
        </p:spPr>
        <p:txBody>
          <a:bodyPr/>
          <a:lstStyle/>
          <a:p>
            <a:pPr algn="ctr"/>
            <a:r>
              <a:rPr lang="en-US" dirty="0" smtClean="0"/>
              <a:t>How Learning to Steal Makes you a better Writer!</a:t>
            </a:r>
            <a:r>
              <a:rPr lang="en-US" dirty="0" smtClean="0"/>
              <a:t>  </a:t>
            </a:r>
            <a:endParaRPr lang="en-US" dirty="0"/>
          </a:p>
        </p:txBody>
      </p:sp>
      <p:sp>
        <p:nvSpPr>
          <p:cNvPr id="3" name="Subtitle 2"/>
          <p:cNvSpPr>
            <a:spLocks noGrp="1"/>
          </p:cNvSpPr>
          <p:nvPr>
            <p:ph type="subTitle" idx="1"/>
          </p:nvPr>
        </p:nvSpPr>
        <p:spPr>
          <a:xfrm>
            <a:off x="926042" y="5376097"/>
            <a:ext cx="10035117" cy="434974"/>
          </a:xfrm>
        </p:spPr>
        <p:txBody>
          <a:bodyPr/>
          <a:lstStyle/>
          <a:p>
            <a:r>
              <a:rPr lang="en-US" dirty="0" smtClean="0"/>
              <a:t>The Art of Copying and the Power of How</a:t>
            </a:r>
            <a:endParaRPr lang="en-US" dirty="0"/>
          </a:p>
        </p:txBody>
      </p:sp>
    </p:spTree>
    <p:extLst>
      <p:ext uri="{BB962C8B-B14F-4D97-AF65-F5344CB8AC3E}">
        <p14:creationId xmlns:p14="http://schemas.microsoft.com/office/powerpoint/2010/main" val="3076937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4645</TotalTime>
  <Words>1922</Words>
  <Application>Microsoft Office PowerPoint</Application>
  <PresentationFormat>Widescreen</PresentationFormat>
  <Paragraphs>159</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Times New Roman</vt:lpstr>
      <vt:lpstr>Trebuchet MS</vt:lpstr>
      <vt:lpstr>Wingdings 2</vt:lpstr>
      <vt:lpstr>Quotable</vt:lpstr>
      <vt:lpstr>Using the Writing Range Finder Approach to Understand and Improve Student Writing.</vt:lpstr>
      <vt:lpstr>What are we going to do today?</vt:lpstr>
      <vt:lpstr>Making Sense of the Numbers</vt:lpstr>
      <vt:lpstr>PowerPoint Presentation</vt:lpstr>
      <vt:lpstr>PowerPoint Presentation</vt:lpstr>
      <vt:lpstr>Considerations when Scoring</vt:lpstr>
      <vt:lpstr>Let’s Practice!</vt:lpstr>
      <vt:lpstr>Breakout!</vt:lpstr>
      <vt:lpstr>How Learning to Steal Makes you a better Writer!  </vt:lpstr>
      <vt:lpstr>What does this have to do with student writing?</vt:lpstr>
      <vt:lpstr>Huh? Now he’s talking about David Bowie???</vt:lpstr>
      <vt:lpstr>Okay…now I feel better.</vt:lpstr>
      <vt:lpstr>How about You?</vt:lpstr>
      <vt:lpstr>Quick Read: “Making the Most of Mentor Texts”</vt:lpstr>
      <vt:lpstr>Use mentor texts in conjunction with performance standards.</vt:lpstr>
      <vt:lpstr>What/Who VS. How</vt:lpstr>
      <vt:lpstr>Search for Balance in the Classroom</vt:lpstr>
      <vt:lpstr>Try This!</vt:lpstr>
      <vt:lpstr>Balance</vt:lpstr>
      <vt:lpstr>Another One?</vt:lpstr>
      <vt:lpstr>Another Level?</vt:lpstr>
      <vt:lpstr>Balance!</vt:lpstr>
      <vt:lpstr>For Social Studies?</vt:lpstr>
      <vt:lpstr>For Math?</vt:lpstr>
      <vt:lpstr>What are your kids reading now/next?</vt:lpstr>
    </vt:vector>
  </TitlesOfParts>
  <Company>St. Johns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Literally!</dc:title>
  <dc:creator>Jay DiMartino</dc:creator>
  <cp:lastModifiedBy>Jay DiMartino</cp:lastModifiedBy>
  <cp:revision>79</cp:revision>
  <dcterms:created xsi:type="dcterms:W3CDTF">2015-09-21T12:46:42Z</dcterms:created>
  <dcterms:modified xsi:type="dcterms:W3CDTF">2015-10-07T15:09:51Z</dcterms:modified>
</cp:coreProperties>
</file>